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0519" autoAdjust="0"/>
  </p:normalViewPr>
  <p:slideViewPr>
    <p:cSldViewPr snapToGrid="0">
      <p:cViewPr varScale="1">
        <p:scale>
          <a:sx n="92" d="100"/>
          <a:sy n="92" d="100"/>
        </p:scale>
        <p:origin x="6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C0F39-311D-4908-9542-D6A5B29F34A2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EEE85-4E15-4DF1-A4CC-12DA1CE00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BEGINS 01:00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41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BY 01:05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BY 01:15 PM</a:t>
            </a:r>
          </a:p>
          <a:p>
            <a:r>
              <a:rPr lang="en-US" dirty="0"/>
              <a:t>Single vehicle with 20 year old fatality who is drunk</a:t>
            </a:r>
          </a:p>
          <a:p>
            <a:r>
              <a:rPr lang="en-US" dirty="0" err="1"/>
              <a:t>Pauls</a:t>
            </a:r>
            <a:r>
              <a:rPr lang="en-US" dirty="0"/>
              <a:t> Valley collision where it appeared as single vehicle but later was signal 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6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BY 01:20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Bulla and </a:t>
            </a:r>
            <a:r>
              <a:rPr lang="en-US" dirty="0" err="1"/>
              <a:t>Girty</a:t>
            </a:r>
            <a:r>
              <a:rPr lang="en-US" dirty="0"/>
              <a:t> case – Charged in Chickasaw and indicted by Feds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72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BY 01:30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9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BY 01:40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7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BY 01:55 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58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EEE85-4E15-4DF1-A4CC-12DA1CE005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1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0153-522F-44FA-B6E7-32AD16C1C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F8F28-4D90-4457-9305-FD47B708B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FC840-3BE6-41D9-87B0-146DE98D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9ACBC-F989-4A81-B1E0-46332D75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68AED-590F-44DD-A34B-4AD5E871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9F99-25A5-4466-8994-32BDF9D7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81DA6-0C0A-4AD9-8C98-666B5554C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61225-FC84-4A89-BA4C-CD5FEF00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D3F15-E4B4-4A1F-B9CC-61B536C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5B89-E4D9-4F71-AFC2-AEC9D438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8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FA022-6951-4D23-9B22-458C9A0B5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E54C8-73C4-4609-A308-6B38466A7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9B8C-F639-4007-B49A-CE85E593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61F66-FCC9-48A9-BE75-6D2A690B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B30ED-D61A-4609-800D-27C1ACA5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1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CEE2-3668-4D2C-A9D5-429FF64B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55C39-DF75-42B6-9213-8CFB41C59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AFB02-FBFF-45D6-84BB-613BB897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B8452-5640-4BFE-9E63-19918B91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DB72-4632-49D6-A113-D6C7B380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AA72-BC1F-47C2-A47E-345C416D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37377-F663-41D1-B0BA-87ABF5CC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BDB5F-64F3-4717-87A7-123D2752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EB19D-7B8E-4584-A419-75368600E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B8983-7B22-4E5B-9D52-604504E4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7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8B74-728F-433F-AFEB-E844A248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4E736-6D8A-46FF-87D6-EFF790750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7C268-43C9-4FDA-8A86-16FA0558F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343C5-E1A2-4196-8180-316979B0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15EBE-FE99-4496-A1D9-52CB9DC3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32E0E-D24C-450E-AD58-293CB23C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4CCB-DE35-4E8B-AA44-72C9C3E5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DC23E-9A30-49CB-AC1B-521F9F94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7E068-C889-469C-9D69-C36E5E1D2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3748A-2B18-4D73-89D8-295AF59E3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3F268B-2CA7-4B6D-B819-942D8219E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455C0B-B723-4702-9614-28B0496F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5F16E-7EA5-4A58-9003-07C5A6AE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B14876-5D6A-44DD-A74A-616BDEF3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F93F0-5925-48F8-960D-1E3FB050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42B29-CF9A-4B3F-869C-BDB2B82E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75CA0-FA4E-4C08-8AD9-21611F43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46BAB-5C11-4A47-AC73-737A9CFA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2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70565-0341-4CBD-9C06-0DC19D3C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382ED-3584-4E23-A389-410C27E5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D4418-C735-4188-912F-270F3BE1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B276-CF24-4A05-883E-AFFF10C9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6790-C0E7-4951-A4C6-0699A999B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F1902-809E-491D-9B23-F41DB8DCC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A4E96-5D31-4CE4-BCDC-2F27B2A3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5EB14-E46E-402E-BED5-85E61DA8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70195-7A30-4FC7-831B-E85628AD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ECC3-AE83-41C6-B737-3523AEAE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320F3-1967-445F-AD1A-D91B04536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C994E-B195-4056-B640-336687D94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3A5B4-14FE-4267-B468-E9ACEFED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AC3EC-63CD-4572-AEE4-AC433D09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B4755-1E5B-4B7F-B38E-A7B35220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7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498EC-A5A3-4846-AE80-0E0A8C5A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F51C5-CA63-4DD3-AC87-4A6A1FFBD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B18F0-D3A4-4921-AA37-D4A71FFE5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13849-6318-4D2D-AD5B-7026FE24806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88983-3113-4E70-A67E-20BE4F75E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80FD5-3212-4497-A65F-89EEEEA55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9F99E-2E29-4D5A-8122-B1341647C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4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D16D470-5F88-4711-8BBD-78C42D112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2" r="9089" b="4447"/>
          <a:stretch/>
        </p:blipFill>
        <p:spPr>
          <a:xfrm>
            <a:off x="3888921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08B7E-6087-427F-86F8-B9AB5D184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169" y="2212028"/>
            <a:ext cx="4023360" cy="2085388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Homicide Investigations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44F99-53BC-4BBE-A590-EDDEB87C0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DO’S AND DON’TS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DOWN!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1AC78-66A6-40BF-9ED3-4012C7D24B94}"/>
              </a:ext>
            </a:extLst>
          </p:cNvPr>
          <p:cNvSpPr txBox="1"/>
          <p:nvPr/>
        </p:nvSpPr>
        <p:spPr>
          <a:xfrm>
            <a:off x="319643" y="552016"/>
            <a:ext cx="10832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48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Perspective photography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2677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5653-8C3A-4D31-9C9B-F0E83B43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2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DATA RECORDERS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AF07-DA79-48F6-A10F-60F0266EE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50" y="1718823"/>
            <a:ext cx="9909515" cy="2704172"/>
          </a:xfrm>
          <a:noFill/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6C1B21BF-26CB-475A-B06F-E482BF39B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3" y="1522193"/>
            <a:ext cx="5720421" cy="3813614"/>
          </a:xfrm>
          <a:prstGeom prst="rect">
            <a:avLst/>
          </a:prstGeom>
        </p:spPr>
      </p:pic>
      <p:pic>
        <p:nvPicPr>
          <p:cNvPr id="7" name="Picture 6" descr="A close-up of a battery&#10;&#10;Description automatically generated with low confidence">
            <a:extLst>
              <a:ext uri="{FF2B5EF4-FFF2-40B4-BE49-F238E27FC236}">
                <a16:creationId xmlns:a16="http://schemas.microsoft.com/office/drawing/2014/main" id="{7A593B59-9410-4762-ACDB-C817A90F54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t="19780" r="12151" b="9806"/>
          <a:stretch/>
        </p:blipFill>
        <p:spPr>
          <a:xfrm>
            <a:off x="6300477" y="1522193"/>
            <a:ext cx="5390535" cy="38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55E670-B562-444B-AA22-0F5197EBE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96" t="27077" r="808" b="22872"/>
          <a:stretch/>
        </p:blipFill>
        <p:spPr>
          <a:xfrm>
            <a:off x="0" y="3369518"/>
            <a:ext cx="12192000" cy="3432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45653-8C3A-4D31-9C9B-F0E83B43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2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OKLAHOMA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AF07-DA79-48F6-A10F-60F0266EE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50" y="1718823"/>
            <a:ext cx="9909515" cy="2704172"/>
          </a:xfrm>
          <a:noFill/>
        </p:spPr>
        <p:txBody>
          <a:bodyPr>
            <a:normAutofit/>
          </a:bodyPr>
          <a:lstStyle/>
          <a:p>
            <a:r>
              <a:rPr lang="en-US" b="1" dirty="0"/>
              <a:t>2020 – 602 crashes resulting in </a:t>
            </a:r>
            <a:r>
              <a:rPr lang="en-US" b="1" dirty="0">
                <a:solidFill>
                  <a:srgbClr val="C00000"/>
                </a:solidFill>
              </a:rPr>
              <a:t>654</a:t>
            </a:r>
            <a:r>
              <a:rPr lang="en-US" b="1" dirty="0"/>
              <a:t> deaths</a:t>
            </a:r>
          </a:p>
          <a:p>
            <a:r>
              <a:rPr lang="en-US" b="1" dirty="0"/>
              <a:t>1,700 crashes resulted in 2,389 sustained “serious” injures</a:t>
            </a:r>
          </a:p>
          <a:p>
            <a:r>
              <a:rPr lang="en-US" b="1" dirty="0"/>
              <a:t>At </a:t>
            </a:r>
            <a:r>
              <a:rPr lang="en-US" b="1" dirty="0">
                <a:solidFill>
                  <a:srgbClr val="0070C0"/>
                </a:solidFill>
              </a:rPr>
              <a:t>least</a:t>
            </a:r>
            <a:r>
              <a:rPr lang="en-US" b="1" dirty="0"/>
              <a:t> 77 fatality collisions were as a direct result of DUI (12%)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85CA8-5538-47D6-AD38-23F47005B124}"/>
              </a:ext>
            </a:extLst>
          </p:cNvPr>
          <p:cNvSpPr txBox="1"/>
          <p:nvPr/>
        </p:nvSpPr>
        <p:spPr>
          <a:xfrm>
            <a:off x="9870830" y="1321742"/>
            <a:ext cx="2475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2019 –</a:t>
            </a:r>
            <a:r>
              <a:rPr lang="en-US" i="1" dirty="0">
                <a:solidFill>
                  <a:srgbClr val="FF0000"/>
                </a:solidFill>
              </a:rPr>
              <a:t> 640 </a:t>
            </a:r>
            <a:r>
              <a:rPr lang="en-US" i="1" dirty="0"/>
              <a:t>FATALITIES</a:t>
            </a:r>
          </a:p>
          <a:p>
            <a:r>
              <a:rPr lang="en-US" i="1" dirty="0"/>
              <a:t>2018 – </a:t>
            </a:r>
            <a:r>
              <a:rPr lang="en-US" i="1" dirty="0">
                <a:solidFill>
                  <a:srgbClr val="C00000"/>
                </a:solidFill>
              </a:rPr>
              <a:t>655</a:t>
            </a:r>
            <a:r>
              <a:rPr lang="en-US" i="1" dirty="0"/>
              <a:t> FATALITIES</a:t>
            </a:r>
          </a:p>
          <a:p>
            <a:r>
              <a:rPr lang="en-US" i="1" dirty="0"/>
              <a:t>2017 – </a:t>
            </a:r>
            <a:r>
              <a:rPr lang="en-US" i="1" dirty="0">
                <a:solidFill>
                  <a:srgbClr val="FF0000"/>
                </a:solidFill>
              </a:rPr>
              <a:t>657</a:t>
            </a:r>
            <a:r>
              <a:rPr lang="en-US" i="1" dirty="0"/>
              <a:t> FATALITES</a:t>
            </a:r>
          </a:p>
        </p:txBody>
      </p:sp>
    </p:spTree>
    <p:extLst>
      <p:ext uri="{BB962C8B-B14F-4D97-AF65-F5344CB8AC3E}">
        <p14:creationId xmlns:p14="http://schemas.microsoft.com/office/powerpoint/2010/main" val="40772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64ED-C93E-4AD0-B636-5A965285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CHARGEABLE?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(It’s more than just checking a box)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F702-C119-4524-92C8-B4803817E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no accidents…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Unintentional Collisions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There is always an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Therefore an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outcome is Unintentional.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leaves us with;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Chargeable vs non-chargeable OR Homicide Investigation…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an open mind. Just like Criminal Interdiction traffic stops, there is typically other crimes afoot during a collision. So pay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 to detail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rabbit hole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64ED-C93E-4AD0-B636-5A965285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JURISDICTION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F702-C119-4524-92C8-B4803817E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McGirt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State/Federal/Tribal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Faith—Keep it Good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Consent / Exigency / Search Warrants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Cases may begin in one Court and end in another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987EBA3-1E36-48E2-BFEE-4680BF3FF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1808" l="3048" r="98549">
                        <a14:foregroundMark x1="8708" y1="7627" x2="79536" y2="18079"/>
                        <a14:foregroundMark x1="79536" y1="18079" x2="90856" y2="40395"/>
                        <a14:foregroundMark x1="90856" y1="40395" x2="94194" y2="77119"/>
                        <a14:foregroundMark x1="94194" y1="77119" x2="80261" y2="88701"/>
                        <a14:foregroundMark x1="80261" y1="88701" x2="59507" y2="91808"/>
                        <a14:foregroundMark x1="59507" y1="91808" x2="54572" y2="84746"/>
                        <a14:foregroundMark x1="88970" y1="18927" x2="98549" y2="66384"/>
                        <a14:foregroundMark x1="98549" y1="66384" x2="81132" y2="54520"/>
                        <a14:foregroundMark x1="81132" y1="54520" x2="81132" y2="53390"/>
                        <a14:foregroundMark x1="69086" y1="80791" x2="73875" y2="18927"/>
                        <a14:foregroundMark x1="4644" y1="9605" x2="3048" y2="10734"/>
                        <a14:foregroundMark x1="34833" y1="66384" x2="34833" y2="6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892" y="4986473"/>
            <a:ext cx="3136745" cy="1611622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F43970-5AD9-47F3-A5EC-10D073D6AA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5" b="91872" l="1810" r="97373">
                        <a14:foregroundMark x1="90309" y1="20535" x2="95505" y2="61283"/>
                        <a14:foregroundMark x1="95505" y1="61283" x2="84647" y2="73476"/>
                        <a14:foregroundMark x1="84647" y1="73476" x2="49679" y2="45027"/>
                        <a14:foregroundMark x1="49679" y1="45027" x2="39813" y2="20107"/>
                        <a14:foregroundMark x1="39813" y1="20107" x2="29422" y2="13048"/>
                        <a14:foregroundMark x1="58027" y1="25775" x2="74372" y2="37754"/>
                        <a14:foregroundMark x1="74372" y1="37754" x2="74372" y2="37754"/>
                        <a14:foregroundMark x1="52715" y1="19037" x2="54116" y2="48021"/>
                        <a14:foregroundMark x1="54116" y1="48021" x2="47811" y2="68449"/>
                        <a14:foregroundMark x1="47811" y1="68449" x2="42907" y2="35722"/>
                        <a14:foregroundMark x1="42907" y1="35722" x2="46994" y2="57968"/>
                        <a14:foregroundMark x1="46994" y1="57968" x2="48219" y2="57968"/>
                        <a14:foregroundMark x1="83363" y1="19786" x2="12259" y2="9412"/>
                        <a14:foregroundMark x1="12259" y1="9412" x2="52306" y2="17540"/>
                        <a14:foregroundMark x1="66900" y1="91337" x2="66900" y2="87273"/>
                        <a14:foregroundMark x1="76357" y1="91872" x2="78751" y2="87487"/>
                        <a14:foregroundMark x1="5663" y1="9733" x2="8231" y2="12941"/>
                        <a14:foregroundMark x1="1926" y1="14973" x2="2277" y2="11765"/>
                        <a14:foregroundMark x1="42440" y1="54759" x2="51664" y2="70160"/>
                        <a14:foregroundMark x1="51664" y1="70160" x2="53182" y2="70374"/>
                        <a14:foregroundMark x1="37887" y1="36684" x2="36778" y2="64706"/>
                        <a14:foregroundMark x1="36778" y1="64706" x2="45651" y2="71658"/>
                        <a14:foregroundMark x1="48628" y1="77326" x2="55750" y2="75508"/>
                        <a14:foregroundMark x1="65908" y1="47701" x2="66725" y2="38503"/>
                        <a14:foregroundMark x1="94279" y1="9733" x2="94804" y2="13369"/>
                        <a14:foregroundMark x1="95213" y1="15080" x2="87391" y2="7487"/>
                        <a14:foregroundMark x1="43082" y1="79465" x2="42615" y2="75508"/>
                        <a14:foregroundMark x1="33450" y1="68021" x2="34851" y2="20428"/>
                        <a14:foregroundMark x1="1985" y1="12299" x2="2277" y2="2995"/>
                        <a14:foregroundMark x1="3503" y1="2995" x2="51781" y2="9091"/>
                        <a14:foregroundMark x1="51781" y1="9091" x2="68009" y2="8021"/>
                        <a14:foregroundMark x1="68009" y1="8021" x2="76532" y2="8877"/>
                        <a14:foregroundMark x1="45242" y1="6631" x2="40922" y2="7166"/>
                        <a14:foregroundMark x1="41389" y1="6631" x2="27496" y2="6631"/>
                        <a14:foregroundMark x1="27496" y1="5027" x2="34384" y2="5561"/>
                        <a14:foregroundMark x1="34968" y1="20107" x2="2277" y2="16471"/>
                        <a14:foregroundMark x1="95680" y1="16150" x2="82662" y2="8021"/>
                        <a14:foregroundMark x1="82662" y1="8021" x2="42499" y2="7166"/>
                        <a14:foregroundMark x1="80677" y1="72727" x2="97081" y2="82674"/>
                        <a14:foregroundMark x1="97081" y1="82674" x2="97373" y2="82246"/>
                        <a14:foregroundMark x1="56684" y1="88128" x2="56684" y2="88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786257"/>
            <a:ext cx="2906730" cy="1586569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975A169-E282-4CC2-9DC5-585471D6A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2" y="2743828"/>
            <a:ext cx="3799305" cy="20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64ED-C93E-4AD0-B636-5A965285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CHANCE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F702-C119-4524-92C8-B4803817E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Witnesses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(Anyone at the scene) 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are you and Why are you here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Evidence…It is Everywhere!!!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(time/proper collection)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Debris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Marking with paint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Pictures (cannot take too many!)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Towing vehicles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(Wrecker yard security)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Vehicle Inspection in controlled environment</a:t>
            </a:r>
          </a:p>
          <a:p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***THE BIG THREE – BLOOD, WITNESSES AND PHOTOGRAPHS***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ndex finger, number one, pointing up, solid, up, up pointing index, emoji  icon - Download on Iconfinder">
            <a:extLst>
              <a:ext uri="{FF2B5EF4-FFF2-40B4-BE49-F238E27FC236}">
                <a16:creationId xmlns:a16="http://schemas.microsoft.com/office/drawing/2014/main" id="{F9F23B25-E15B-4D37-8FBD-532D22EC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69" y="2245894"/>
            <a:ext cx="3215231" cy="32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8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64ED-C93E-4AD0-B636-5A965285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F702-C119-4524-92C8-B4803817E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SUPER IMPORTANT!!!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EMS blood draws vs hospital which is better?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for basic mistakes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(loss of vacuum, needle gauge, expired kits)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State blood draws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helicopter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53828F86-C1BF-48E7-9ED7-911DC087D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11879" r="29259" b="51757"/>
          <a:stretch/>
        </p:blipFill>
        <p:spPr>
          <a:xfrm>
            <a:off x="6557058" y="3550387"/>
            <a:ext cx="4962996" cy="29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64ED-C93E-4AD0-B636-5A965285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AND YOUR AGENCY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DF702-C119-4524-92C8-B4803817E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Collision Investigation consulting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photographs / Scene Diagrams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 Reconstruction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Warrants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EDR imaging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Infotainment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with EMS blood draws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hour or more CLEET class training / Intro to traffic death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classes – Search Warrants etc.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investigations not involving a collision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A28581E-80F8-4B59-BABA-F072EA5B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387" y1="48276" x2="13935" y2="48576"/>
                        <a14:foregroundMark x1="16301" y1="42129" x2="15871" y2="43028"/>
                        <a14:foregroundMark x1="16516" y1="41679" x2="16301" y2="42129"/>
                        <a14:foregroundMark x1="18710" y1="29985" x2="20000" y2="31034"/>
                        <a14:foregroundMark x1="23097" y1="26087" x2="23226" y2="27436"/>
                        <a14:foregroundMark x1="29032" y1="21439" x2="29806" y2="22339"/>
                        <a14:foregroundMark x1="36129" y1="14993" x2="36129" y2="14993"/>
                        <a14:foregroundMark x1="41935" y1="14093" x2="41935" y2="14093"/>
                        <a14:foregroundMark x1="49419" y1="10345" x2="49419" y2="10345"/>
                        <a14:foregroundMark x1="58710" y1="12444" x2="58710" y2="12444"/>
                        <a14:foregroundMark x1="60645" y1="13643" x2="60645" y2="13643"/>
                        <a14:foregroundMark x1="66323" y1="15292" x2="66323" y2="15292"/>
                        <a14:foregroundMark x1="69548" y1="16192" x2="69548" y2="16192"/>
                        <a14:foregroundMark x1="74452" y1="22039" x2="74452" y2="22039"/>
                        <a14:foregroundMark x1="79613" y1="29085" x2="79613" y2="29085"/>
                        <a14:foregroundMark x1="84129" y1="37331" x2="84129" y2="37331"/>
                        <a14:foregroundMark x1="85032" y1="44078" x2="85032" y2="44078"/>
                        <a14:foregroundMark x1="87613" y1="48576" x2="87613" y2="48576"/>
                        <a14:foregroundMark x1="26581" y1="22339" x2="26581" y2="22339"/>
                        <a14:foregroundMark x1="27484" y1="23988" x2="27484" y2="23988"/>
                        <a14:foregroundMark x1="28387" y1="24738" x2="28387" y2="24738"/>
                        <a14:foregroundMark x1="27355" y1="23538" x2="27742" y2="24288"/>
                        <a14:foregroundMark x1="28645" y1="25037" x2="28645" y2="25037"/>
                        <a14:foregroundMark x1="19613" y1="35232" x2="19613" y2="35232"/>
                        <a14:foregroundMark x1="20000" y1="39580" x2="20000" y2="39580"/>
                        <a14:foregroundMark x1="31613" y1="52474" x2="31613" y2="53823"/>
                        <a14:foregroundMark x1="61290" y1="71964" x2="60774" y2="71064"/>
                        <a14:foregroundMark x1="38323" y1="70765" x2="39871" y2="69115"/>
                        <a14:backgroundMark x1="17806" y1="35832" x2="17806" y2="35832"/>
                        <a14:backgroundMark x1="19484" y1="40330" x2="19484" y2="40330"/>
                        <a14:backgroundMark x1="19226" y1="40030" x2="19226" y2="40030"/>
                        <a14:backgroundMark x1="18968" y1="40330" x2="17935" y2="39880"/>
                        <a14:backgroundMark x1="19355" y1="39880" x2="18452" y2="39580"/>
                        <a14:backgroundMark x1="15355" y1="42129" x2="15355" y2="42129"/>
                        <a14:backgroundMark x1="27484" y1="24738" x2="27484" y2="24738"/>
                        <a14:backgroundMark x1="27742" y1="25337" x2="27742" y2="25337"/>
                        <a14:backgroundMark x1="27613" y1="25037" x2="27613" y2="25037"/>
                        <a14:backgroundMark x1="27742" y1="24738" x2="27742" y2="24738"/>
                        <a14:backgroundMark x1="27355" y1="22939" x2="27355" y2="22939"/>
                        <a14:backgroundMark x1="28008" y1="25037" x2="29032" y2="26087"/>
                        <a14:backgroundMark x1="27717" y1="24738" x2="28008" y2="25037"/>
                        <a14:backgroundMark x1="27454" y1="24469" x2="27717" y2="24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9" y="1825625"/>
            <a:ext cx="3428619" cy="29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5653-8C3A-4D31-9C9B-F0E83B43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260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AF07-DA79-48F6-A10F-60F0266EE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50" y="1718823"/>
            <a:ext cx="9909515" cy="2704172"/>
          </a:xfrm>
          <a:noFill/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108FD33-D80A-4062-9B49-AD0C0D28D6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5" b="7360"/>
          <a:stretch/>
        </p:blipFill>
        <p:spPr>
          <a:xfrm>
            <a:off x="457200" y="277586"/>
            <a:ext cx="11250385" cy="6385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70F93-3D3B-4923-90EB-7C2AE4A0A881}"/>
              </a:ext>
            </a:extLst>
          </p:cNvPr>
          <p:cNvSpPr txBox="1"/>
          <p:nvPr/>
        </p:nvSpPr>
        <p:spPr>
          <a:xfrm>
            <a:off x="7587342" y="443720"/>
            <a:ext cx="2193471" cy="4082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29E08-7386-49EB-9BC5-7347E921F43D}"/>
              </a:ext>
            </a:extLst>
          </p:cNvPr>
          <p:cNvSpPr txBox="1"/>
          <p:nvPr/>
        </p:nvSpPr>
        <p:spPr>
          <a:xfrm>
            <a:off x="2661557" y="851934"/>
            <a:ext cx="3706585" cy="5686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3BB66-EF0C-499F-9932-69C7E6102400}"/>
              </a:ext>
            </a:extLst>
          </p:cNvPr>
          <p:cNvSpPr txBox="1"/>
          <p:nvPr/>
        </p:nvSpPr>
        <p:spPr>
          <a:xfrm>
            <a:off x="1930037" y="4958118"/>
            <a:ext cx="3273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DIAGRAMS</a:t>
            </a:r>
          </a:p>
        </p:txBody>
      </p:sp>
    </p:spTree>
    <p:extLst>
      <p:ext uri="{BB962C8B-B14F-4D97-AF65-F5344CB8AC3E}">
        <p14:creationId xmlns:p14="http://schemas.microsoft.com/office/powerpoint/2010/main" val="265269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ass, outdoor, road, way&#10;&#10;Description automatically generated">
            <a:extLst>
              <a:ext uri="{FF2B5EF4-FFF2-40B4-BE49-F238E27FC236}">
                <a16:creationId xmlns:a16="http://schemas.microsoft.com/office/drawing/2014/main" id="{F8A3C5ED-19F5-4CB9-8DFA-347E5B50E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7" y="365125"/>
            <a:ext cx="9191625" cy="61277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16E604-0BE9-4E6D-A680-3B1B2B401F1A}"/>
              </a:ext>
            </a:extLst>
          </p:cNvPr>
          <p:cNvSpPr txBox="1"/>
          <p:nvPr/>
        </p:nvSpPr>
        <p:spPr>
          <a:xfrm>
            <a:off x="1048888" y="5007994"/>
            <a:ext cx="3273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DRONES</a:t>
            </a:r>
          </a:p>
        </p:txBody>
      </p:sp>
    </p:spTree>
    <p:extLst>
      <p:ext uri="{BB962C8B-B14F-4D97-AF65-F5344CB8AC3E}">
        <p14:creationId xmlns:p14="http://schemas.microsoft.com/office/powerpoint/2010/main" val="470009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946</TotalTime>
  <Words>404</Words>
  <Application>Microsoft Office PowerPoint</Application>
  <PresentationFormat>Widescreen</PresentationFormat>
  <Paragraphs>76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Traffic Homicide Investigations</vt:lpstr>
      <vt:lpstr>OKLAHOMA STATISTICS</vt:lpstr>
      <vt:lpstr>CHARGEABLE? (It’s more than just checking a box)</vt:lpstr>
      <vt:lpstr>JURISDICTION</vt:lpstr>
      <vt:lpstr>ONE CHANCE</vt:lpstr>
      <vt:lpstr>BLOOD EVIDENCE</vt:lpstr>
      <vt:lpstr>THU AND YOUR AGENCY</vt:lpstr>
      <vt:lpstr>PowerPoint Presentation</vt:lpstr>
      <vt:lpstr>PowerPoint Presentation</vt:lpstr>
      <vt:lpstr>Perspective photography</vt:lpstr>
      <vt:lpstr>EVENT DATA RECORDERS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Homicide Investigations</dc:title>
  <dc:creator>Joshua Christian</dc:creator>
  <cp:lastModifiedBy>Brittany Long</cp:lastModifiedBy>
  <cp:revision>26</cp:revision>
  <dcterms:created xsi:type="dcterms:W3CDTF">2022-06-02T02:47:58Z</dcterms:created>
  <dcterms:modified xsi:type="dcterms:W3CDTF">2022-06-13T20:31:08Z</dcterms:modified>
</cp:coreProperties>
</file>