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ebas Neue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a/vzTf7HPlfHrn7IsQOTmpo5m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A594F-052F-DE79-9D6F-163FA5FB157F}" v="25" dt="2022-06-22T23:39:16.329"/>
    <p1510:client id="{E40FB9B4-95F9-BCD7-7B16-8895135CBBFC}" v="2" dt="2022-06-22T23:40:18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5fee10c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35fee10c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When playing the video via Zoom, make sure you check the “Share sound” box so the audience can hear from your computer.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5674854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 idx="4294967295"/>
          </p:nvPr>
        </p:nvSpPr>
        <p:spPr>
          <a:xfrm>
            <a:off x="311600" y="490100"/>
            <a:ext cx="8520600" cy="2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119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988 MENTAL HEALTH LIFELINE</a:t>
            </a:r>
            <a:endParaRPr sz="7119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-100" y="3951825"/>
            <a:ext cx="9144000" cy="11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625" y="4153351"/>
            <a:ext cx="3437575" cy="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>
            <a:spLocks noGrp="1"/>
          </p:cNvSpPr>
          <p:nvPr>
            <p:ph type="title" idx="4294967295"/>
          </p:nvPr>
        </p:nvSpPr>
        <p:spPr>
          <a:xfrm>
            <a:off x="5809200" y="3351150"/>
            <a:ext cx="3119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chemeClr val="lt1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2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2820">
                <a:solidFill>
                  <a:schemeClr val="lt1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2820">
              <a:solidFill>
                <a:schemeClr val="lt1"/>
              </a:solidFill>
              <a:highlight>
                <a:schemeClr val="dk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00" y="4153350"/>
            <a:ext cx="2887192" cy="8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ctrTitle"/>
          </p:nvPr>
        </p:nvSpPr>
        <p:spPr>
          <a:xfrm>
            <a:off x="295233" y="767802"/>
            <a:ext cx="85206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13" y="3127"/>
            <a:ext cx="8701024" cy="502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>
            <a:spLocks noGrp="1"/>
          </p:cNvSpPr>
          <p:nvPr>
            <p:ph type="title" idx="4294967295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-121625" y="-77852"/>
            <a:ext cx="359400" cy="3626700"/>
          </a:xfrm>
          <a:prstGeom prst="rect">
            <a:avLst/>
          </a:prstGeom>
          <a:solidFill>
            <a:srgbClr val="FDD814"/>
          </a:solidFill>
          <a:ln w="9525" cap="flat" cmpd="sng">
            <a:solidFill>
              <a:srgbClr val="FDD8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906025" y="-113925"/>
            <a:ext cx="359400" cy="3662700"/>
          </a:xfrm>
          <a:prstGeom prst="rect">
            <a:avLst/>
          </a:prstGeom>
          <a:solidFill>
            <a:srgbClr val="FDD814"/>
          </a:solidFill>
          <a:ln w="9525" cap="flat" cmpd="sng">
            <a:solidFill>
              <a:srgbClr val="FDD8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EA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/>
        </p:nvSpPr>
        <p:spPr>
          <a:xfrm>
            <a:off x="311700" y="681675"/>
            <a:ext cx="72051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 l="2079" r="1654"/>
          <a:stretch/>
        </p:blipFill>
        <p:spPr>
          <a:xfrm>
            <a:off x="479525" y="354200"/>
            <a:ext cx="8184951" cy="41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5fee10c83_0_5"/>
          <p:cNvSpPr txBox="1"/>
          <p:nvPr/>
        </p:nvSpPr>
        <p:spPr>
          <a:xfrm>
            <a:off x="322000" y="-180975"/>
            <a:ext cx="82695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" sz="5400">
                <a:solidFill>
                  <a:schemeClr val="dk1"/>
                </a:solidFill>
                <a:highlight>
                  <a:srgbClr val="8CC63F"/>
                </a:highlight>
                <a:latin typeface="Bebas Neue"/>
                <a:ea typeface="Bebas Neue"/>
                <a:cs typeface="Bebas Neue"/>
                <a:sym typeface="Bebas Neue"/>
              </a:rPr>
              <a:t> Urgent Recovery &amp; Crisis Centers</a:t>
            </a:r>
            <a:r>
              <a:rPr lang="en" sz="5400">
                <a:solidFill>
                  <a:srgbClr val="8CC63F"/>
                </a:solidFill>
                <a:highlight>
                  <a:srgbClr val="8CC63F"/>
                </a:highlight>
                <a:latin typeface="Bebas Neue"/>
                <a:ea typeface="Bebas Neue"/>
                <a:cs typeface="Bebas Neue"/>
                <a:sym typeface="Bebas Neue"/>
              </a:rPr>
              <a:t>.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Urgent Care and Crisis Centers: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1445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place of stabilization.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1445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400"/>
              <a:buFont typeface="Montserrat"/>
              <a:buChar char="➔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Offer a no wrong door access to mental health and substance use care.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Operation of these facilities are similar to a hospital emergency department that accepts all walk-ins, ambulance, fire and police drop-offs.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These facilities provide assessment and support, and are staffed 24/7/365 with a multidisciplinary team. This team includes but is not limited to psychiatrists, nurses, licensed behavioral health practitioners and peers with lived experience similar to the population served.</a:t>
            </a:r>
            <a:endParaRPr sz="22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135fee10c83_0_5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135fee10c83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35fee10c83_0_5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0" y="0"/>
            <a:ext cx="5020800" cy="5143500"/>
          </a:xfrm>
          <a:prstGeom prst="rect">
            <a:avLst/>
          </a:prstGeom>
          <a:solidFill>
            <a:srgbClr val="49C0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101400" y="280525"/>
            <a:ext cx="73554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lang="en" sz="3600">
                <a:latin typeface="Bebas Neue"/>
                <a:ea typeface="Bebas Neue"/>
                <a:cs typeface="Bebas Neue"/>
                <a:sym typeface="Bebas Neue"/>
              </a:rPr>
              <a:t>How 988 will impact OKLAHOMANS</a:t>
            </a:r>
            <a:endParaRPr sz="36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355500" y="1025300"/>
            <a:ext cx="4216500" cy="28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CURRENT STATE OF CRISIS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4.1%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adults in Oklahoma had serious thoughts of suicide in the past year.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in 10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students reporting attempting suicide in the past 12 months.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en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Each week, approximately 300 Oklahomans are admitted for urgent care or crisis mental health services.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5257400" y="823525"/>
            <a:ext cx="35748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200"/>
              <a:buFont typeface="Montserrat"/>
              <a:buChar char="➔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ODMHSAS is building a system to address the needs of Oklahomans when experiencing a psychiatric emergency.</a:t>
            </a:r>
            <a:endParaRPr>
              <a:solidFill>
                <a:schemeClr val="dk1"/>
              </a:solidFill>
              <a:highlight>
                <a:srgbClr val="8CC63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5257400" y="1866325"/>
            <a:ext cx="3574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200"/>
              <a:buFont typeface="Montserrat"/>
              <a:buChar char="➔"/>
            </a:pPr>
            <a:r>
              <a:rPr lang="en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1200" b="0" i="1" u="none" strike="noStrike" cap="none">
                <a:solidFill>
                  <a:schemeClr val="lt1"/>
                </a:solidFill>
                <a:highlight>
                  <a:srgbClr val="8CC63F"/>
                </a:highlight>
                <a:latin typeface="Montserrat"/>
                <a:ea typeface="Montserrat"/>
                <a:cs typeface="Montserrat"/>
                <a:sym typeface="Montserrat"/>
              </a:rPr>
              <a:t>COMPREHENSIVE CRISIS RESPONSE</a:t>
            </a:r>
            <a:r>
              <a:rPr lang="en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system is funded by multiple sources to include state, federal and reimbursement.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5257400" y="2982413"/>
            <a:ext cx="35748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C63F"/>
              </a:buClr>
              <a:buSzPts val="1200"/>
              <a:buFont typeface="Montserrat"/>
              <a:buChar char="➔"/>
            </a:pPr>
            <a:r>
              <a:rPr lang="en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system is leveraging existing pieces in the community and follows national standards and best practices.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013" y="1135763"/>
            <a:ext cx="7681977" cy="28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0" y="139250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>
                <a:latin typeface="Bebas Neue"/>
                <a:ea typeface="Bebas Neue"/>
                <a:cs typeface="Bebas Neue"/>
                <a:sym typeface="Bebas Neue"/>
              </a:rPr>
              <a:t>resources</a:t>
            </a:r>
            <a:endParaRPr sz="4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350525" y="4080575"/>
            <a:ext cx="43548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40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40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4020"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t="19510" r="1883"/>
          <a:stretch/>
        </p:blipFill>
        <p:spPr>
          <a:xfrm>
            <a:off x="1315938" y="708725"/>
            <a:ext cx="6511924" cy="35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321300" y="139250"/>
            <a:ext cx="42507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Posters available today</a:t>
            </a:r>
            <a:endParaRPr sz="352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5" descr="File:Facebook circle pictogram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625" y="1429265"/>
            <a:ext cx="1285799" cy="128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 descr="Circle, instagram, photos, round icon, social media, social network icon - 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7025" y="1429274"/>
            <a:ext cx="1285800" cy="12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 descr="Circle, twitter icon - Free download on Iconfind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9075" y="1429287"/>
            <a:ext cx="1285800" cy="12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425" y="3131725"/>
            <a:ext cx="1285800" cy="12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7075" y="3131715"/>
            <a:ext cx="1285800" cy="128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687600" y="207450"/>
            <a:ext cx="42909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6600" b="0" i="0" u="none" strike="noStrike" cap="none">
                <a:solidFill>
                  <a:srgbClr val="FFFFFF"/>
                </a:solidFill>
                <a:highlight>
                  <a:srgbClr val="212121"/>
                </a:highlight>
                <a:latin typeface="Bebas Neue"/>
                <a:ea typeface="Bebas Neue"/>
                <a:cs typeface="Bebas Neue"/>
                <a:sym typeface="Bebas Neue"/>
              </a:rPr>
              <a:t>FOLLOW US </a:t>
            </a:r>
            <a:endParaRPr sz="6600" b="0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1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1988275" y="2715075"/>
            <a:ext cx="10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highlight>
                  <a:srgbClr val="212121"/>
                </a:highlight>
                <a:latin typeface="Bebas Neue"/>
                <a:ea typeface="Bebas Neue"/>
                <a:cs typeface="Bebas Neue"/>
                <a:sym typeface="Bebas Neue"/>
              </a:rPr>
              <a:t>@988okla</a:t>
            </a:r>
            <a:endParaRPr sz="1800" b="0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4133675" y="2715075"/>
            <a:ext cx="10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highlight>
                  <a:srgbClr val="212121"/>
                </a:highlight>
                <a:latin typeface="Bebas Neue"/>
                <a:ea typeface="Bebas Neue"/>
                <a:cs typeface="Bebas Neue"/>
                <a:sym typeface="Bebas Neue"/>
              </a:rPr>
              <a:t>@988okla</a:t>
            </a:r>
            <a:endParaRPr sz="1800" b="0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6415725" y="2715075"/>
            <a:ext cx="10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highlight>
                  <a:srgbClr val="212121"/>
                </a:highlight>
                <a:latin typeface="Bebas Neue"/>
                <a:ea typeface="Bebas Neue"/>
                <a:cs typeface="Bebas Neue"/>
                <a:sym typeface="Bebas Neue"/>
              </a:rPr>
              <a:t>@988okla</a:t>
            </a:r>
            <a:endParaRPr sz="1800" b="0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3038075" y="4363350"/>
            <a:ext cx="10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highlight>
                  <a:srgbClr val="212121"/>
                </a:highlight>
                <a:latin typeface="Bebas Neue"/>
                <a:ea typeface="Bebas Neue"/>
                <a:cs typeface="Bebas Neue"/>
                <a:sym typeface="Bebas Neue"/>
              </a:rPr>
              <a:t>@988okla</a:t>
            </a:r>
            <a:endParaRPr sz="1800" b="0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5453725" y="4363350"/>
            <a:ext cx="10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highlight>
                  <a:srgbClr val="212121"/>
                </a:highlight>
                <a:latin typeface="Bebas Neue"/>
                <a:ea typeface="Bebas Neue"/>
                <a:cs typeface="Bebas Neue"/>
                <a:sym typeface="Bebas Neue"/>
              </a:rPr>
              <a:t>@OKLA988</a:t>
            </a:r>
            <a:endParaRPr sz="1800" b="0" i="0" u="none" strike="noStrike" cap="none">
              <a:solidFill>
                <a:srgbClr val="FFFFFF"/>
              </a:solidFill>
              <a:highlight>
                <a:srgbClr val="21212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63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/>
        </p:nvSpPr>
        <p:spPr>
          <a:xfrm>
            <a:off x="302950" y="254050"/>
            <a:ext cx="7905600" cy="4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" sz="83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In your community</a:t>
            </a:r>
            <a:endParaRPr sz="43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" sz="2200" b="0" i="0" u="none" strike="noStrike" cap="none">
                <a:solidFill>
                  <a:schemeClr val="dk1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List upcoming events, murals, activities, etc. here</a:t>
            </a:r>
            <a:endParaRPr sz="22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 you have an event or program we should attend, participate in or be aware of for 988?</a:t>
            </a:r>
            <a:endParaRPr sz="1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</a:t>
            </a:r>
            <a:r>
              <a:rPr lang="en" sz="1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Ashley@jones.pr</a:t>
            </a:r>
            <a:endParaRPr sz="17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4" y="325450"/>
            <a:ext cx="3157899" cy="40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DD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/>
          </p:nvPr>
        </p:nvSpPr>
        <p:spPr>
          <a:xfrm>
            <a:off x="5212550" y="1318825"/>
            <a:ext cx="4260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7300">
                <a:solidFill>
                  <a:schemeClr val="lt1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 questions?</a:t>
            </a:r>
            <a:r>
              <a:rPr lang="en" sz="7300"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.</a:t>
            </a:r>
            <a:endParaRPr sz="7300">
              <a:highlight>
                <a:schemeClr val="dk1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4859250" y="45048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81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4572000" y="880000"/>
            <a:ext cx="3555900" cy="3531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516325" y="-188600"/>
            <a:ext cx="4377900" cy="4328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rgbClr val="FDD81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078100" y="909800"/>
            <a:ext cx="2502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The GOAL </a:t>
            </a:r>
            <a:endParaRPr sz="44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lt1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Of 988</a:t>
            </a:r>
            <a:endParaRPr sz="44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Oklahoma’s Comprehensive Crisis Response Continuum is an evidence-based approach to helping us reach the goal of </a:t>
            </a:r>
            <a:r>
              <a:rPr lang="en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people where they’re at, when they need it most.</a:t>
            </a:r>
            <a:endParaRPr sz="5200" b="1" i="0" u="none" strike="noStrike" cap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656575" y="185050"/>
            <a:ext cx="40485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dk1"/>
                </a:solidFill>
                <a:highlight>
                  <a:srgbClr val="000000"/>
                </a:highlight>
                <a:latin typeface="Bebas Neue"/>
                <a:ea typeface="Bebas Neue"/>
                <a:cs typeface="Bebas Neue"/>
                <a:sym typeface="Bebas Neue"/>
              </a:rPr>
              <a:t>The purpose</a:t>
            </a:r>
            <a:endParaRPr sz="60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dk1"/>
                </a:solidFill>
                <a:highlight>
                  <a:srgbClr val="000000"/>
                </a:highlight>
                <a:latin typeface="Bebas Neue"/>
                <a:ea typeface="Bebas Neue"/>
                <a:cs typeface="Bebas Neue"/>
                <a:sym typeface="Bebas Neue"/>
              </a:rPr>
              <a:t>Of 988</a:t>
            </a:r>
            <a:endParaRPr sz="60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Provide a comprehensive crisis response continuum that </a:t>
            </a:r>
            <a:r>
              <a:rPr lang="en" sz="17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enhances services Oklahomans receive when experiencing a psychiatric emergency.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600" y="490099"/>
            <a:ext cx="8520600" cy="101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en" sz="7100" dirty="0">
                <a:solidFill>
                  <a:schemeClr val="lt1"/>
                </a:solidFill>
                <a:latin typeface="Bebas Neue"/>
                <a:ea typeface="Bebas Neue"/>
                <a:cs typeface="Bebas Neue"/>
              </a:rPr>
              <a:t>R</a:t>
            </a:r>
            <a:r>
              <a:rPr lang="en-US" sz="7100" dirty="0">
                <a:solidFill>
                  <a:schemeClr val="lt1"/>
                </a:solidFill>
                <a:latin typeface="Bebas Neue"/>
                <a:ea typeface="Bebas Neue"/>
                <a:cs typeface="Bebas Neue"/>
              </a:rPr>
              <a:t>o</a:t>
            </a:r>
            <a:r>
              <a:rPr lang="en" sz="7100" dirty="0">
                <a:solidFill>
                  <a:schemeClr val="lt1"/>
                </a:solidFill>
                <a:latin typeface="Bebas Neue"/>
                <a:ea typeface="Bebas Neue"/>
                <a:cs typeface="Bebas Neue"/>
              </a:rPr>
              <a:t>n S</a:t>
            </a:r>
            <a:r>
              <a:rPr lang="en-US" sz="7100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</a:rPr>
              <a:t>i</a:t>
            </a:r>
            <a:r>
              <a:rPr lang="en" sz="7100" dirty="0">
                <a:solidFill>
                  <a:schemeClr val="lt1"/>
                </a:solidFill>
                <a:latin typeface="Bebas Neue"/>
                <a:ea typeface="Bebas Neue"/>
                <a:cs typeface="Bebas Neue"/>
              </a:rPr>
              <a:t>ms, MA  LADC/MH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600" y="1855625"/>
            <a:ext cx="51795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300" b="1" dirty="0">
                <a:solidFill>
                  <a:schemeClr val="dk1"/>
                </a:solidFill>
                <a:highlight>
                  <a:srgbClr val="8CC63F"/>
                </a:highlight>
                <a:latin typeface="Montserrat"/>
                <a:ea typeface="Montserrat"/>
                <a:cs typeface="Montserrat"/>
                <a:sym typeface="Montserrat"/>
              </a:rPr>
              <a:t>Executive Director OCCIC/OCRU/ Senior Director of Ciris and Residential Services Department of Mental Health and Substance Abuse Services</a:t>
            </a:r>
            <a:endParaRPr lang="en-US" sz="2200" dirty="0">
              <a:solidFill>
                <a:schemeClr val="dk1"/>
              </a:solidFill>
              <a:highlight>
                <a:srgbClr val="8CC63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-120675" y="1964700"/>
            <a:ext cx="9666000" cy="2372700"/>
          </a:xfrm>
          <a:prstGeom prst="rect">
            <a:avLst/>
          </a:prstGeom>
          <a:solidFill>
            <a:srgbClr val="49C0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969450" y="474650"/>
            <a:ext cx="72051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endParaRPr sz="83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" sz="83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Bebas Neue"/>
                <a:ea typeface="Bebas Neue"/>
                <a:cs typeface="Bebas Neue"/>
                <a:sym typeface="Bebas Neue"/>
              </a:rPr>
              <a:t>Agenda</a:t>
            </a:r>
            <a:endParaRPr sz="43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988?</a:t>
            </a:r>
            <a:endParaRPr sz="2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it works - Solari Call Center</a:t>
            </a:r>
            <a:endParaRPr sz="2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988 will impact Oklahomans</a:t>
            </a:r>
            <a:endParaRPr sz="2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Urgent Recovery &amp; Crisis Centers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endParaRPr sz="2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Q&amp;A</a:t>
            </a:r>
            <a:endParaRPr sz="2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35155"/>
            <a:ext cx="9143998" cy="30762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91" name="Google Shape;91;p5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81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50" y="782587"/>
            <a:ext cx="7894899" cy="2807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l="9016" t="2516" b="9183"/>
          <a:stretch/>
        </p:blipFill>
        <p:spPr>
          <a:xfrm rot="10800000" flipH="1">
            <a:off x="0" y="90400"/>
            <a:ext cx="9144000" cy="49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4">
            <a:alphaModFix/>
          </a:blip>
          <a:srcRect l="4104"/>
          <a:stretch/>
        </p:blipFill>
        <p:spPr>
          <a:xfrm>
            <a:off x="5882925" y="456325"/>
            <a:ext cx="3261075" cy="34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499425" y="1358175"/>
            <a:ext cx="52398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Providing crisis line services since 2007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Nationally accredited 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Headquartered in Tempe, Arizona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Solari’s Arizona crisis call center is the largest by volume in the country - </a:t>
            </a:r>
            <a:r>
              <a:rPr lang="en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taking 20,000 calls per month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Bringing 31 jobs to Oklahoma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Thrilled to be partnering with ODMHSAS to expand crisis services in Oklahoma!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7"/>
          <p:cNvSpPr txBox="1">
            <a:spLocks noGrp="1"/>
          </p:cNvSpPr>
          <p:nvPr>
            <p:ph type="title" idx="4294967295"/>
          </p:nvPr>
        </p:nvSpPr>
        <p:spPr>
          <a:xfrm>
            <a:off x="311700" y="90400"/>
            <a:ext cx="85206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>
                <a:latin typeface="Bebas Neue"/>
                <a:ea typeface="Bebas Neue"/>
                <a:cs typeface="Bebas Neue"/>
                <a:sym typeface="Bebas Neue"/>
              </a:rPr>
              <a:t>solari Call center</a:t>
            </a:r>
            <a:endParaRPr sz="53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>
            <a:spLocks noGrp="1"/>
          </p:cNvSpPr>
          <p:nvPr>
            <p:ph type="title" idx="4294967295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ctrTitle"/>
          </p:nvPr>
        </p:nvSpPr>
        <p:spPr>
          <a:xfrm>
            <a:off x="311700" y="1475100"/>
            <a:ext cx="85206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280" u="sng" dirty="0">
                <a:solidFill>
                  <a:srgbClr val="49C0B5"/>
                </a:solidFill>
                <a:latin typeface="Bebas Neue"/>
                <a:ea typeface="Bebas Neue"/>
                <a:cs typeface="Bebas Neue"/>
                <a:sym typeface="Bebas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sz="6280" u="sng" dirty="0">
              <a:solidFill>
                <a:srgbClr val="49C0B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EA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l="826" t="2799" r="815"/>
          <a:stretch/>
        </p:blipFill>
        <p:spPr>
          <a:xfrm>
            <a:off x="688750" y="316275"/>
            <a:ext cx="7766500" cy="39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/>
          <p:nvPr/>
        </p:nvSpPr>
        <p:spPr>
          <a:xfrm>
            <a:off x="-100" y="4411000"/>
            <a:ext cx="9144000" cy="73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1200" y="4562449"/>
            <a:ext cx="1761000" cy="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4859250" y="4657200"/>
            <a:ext cx="2048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www.</a:t>
            </a:r>
            <a:r>
              <a:rPr lang="en" sz="1820">
                <a:solidFill>
                  <a:schemeClr val="lt1"/>
                </a:solidFill>
                <a:highlight>
                  <a:srgbClr val="FDD814"/>
                </a:highlight>
                <a:latin typeface="Bebas Neue"/>
                <a:ea typeface="Bebas Neue"/>
                <a:cs typeface="Bebas Neue"/>
                <a:sym typeface="Bebas Neue"/>
              </a:rPr>
              <a:t>988</a:t>
            </a:r>
            <a:r>
              <a:rPr lang="en" sz="1820">
                <a:latin typeface="Bebas Neue"/>
                <a:ea typeface="Bebas Neue"/>
                <a:cs typeface="Bebas Neue"/>
                <a:sym typeface="Bebas Neue"/>
              </a:rPr>
              <a:t>oklahoma.com</a:t>
            </a:r>
            <a:endParaRPr sz="18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136450" y="0"/>
            <a:ext cx="28341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latin typeface="Bebas Neue"/>
                <a:ea typeface="Bebas Neue"/>
                <a:cs typeface="Bebas Neue"/>
                <a:sym typeface="Bebas Neue"/>
              </a:rPr>
              <a:t>How it works:</a:t>
            </a:r>
            <a:endParaRPr sz="3820"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(16:9)</PresentationFormat>
  <Paragraphs>81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Bebas Neue</vt:lpstr>
      <vt:lpstr>Montserrat</vt:lpstr>
      <vt:lpstr>Simple Dark</vt:lpstr>
      <vt:lpstr>988 MENTAL HEALTH LIFELINE</vt:lpstr>
      <vt:lpstr>www.988oklahoma.com</vt:lpstr>
      <vt:lpstr>Ron Sims, MA  LADC/MH</vt:lpstr>
      <vt:lpstr>PowerPoint Presentation</vt:lpstr>
      <vt:lpstr>www.988oklahoma.com</vt:lpstr>
      <vt:lpstr>www.988oklahoma.com</vt:lpstr>
      <vt:lpstr>PowerPoint Presentation</vt:lpstr>
      <vt:lpstr>Video</vt:lpstr>
      <vt:lpstr>www.988oklahoma.com</vt:lpstr>
      <vt:lpstr>PowerPoint Presentation</vt:lpstr>
      <vt:lpstr>www.988oklahoma.com</vt:lpstr>
      <vt:lpstr>www.988oklahoma.com</vt:lpstr>
      <vt:lpstr>How 988 will impact OKLAHOMANS</vt:lpstr>
      <vt:lpstr>resources</vt:lpstr>
      <vt:lpstr>www.988oklahoma.com</vt:lpstr>
      <vt:lpstr>PowerPoint Presentation</vt:lpstr>
      <vt:lpstr>www.988oklahoma.com</vt:lpstr>
      <vt:lpstr> questions?.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988 MENTAL HEALTH LIFELINE *name of speaking engagement club* DATE</dc:title>
  <dc:creator>Sims, Ronald</dc:creator>
  <cp:lastModifiedBy>Sims, Ronald</cp:lastModifiedBy>
  <cp:revision>9</cp:revision>
  <dcterms:modified xsi:type="dcterms:W3CDTF">2022-06-23T18:07:00Z</dcterms:modified>
</cp:coreProperties>
</file>