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312" r:id="rId6"/>
    <p:sldId id="261" r:id="rId7"/>
    <p:sldId id="262" r:id="rId8"/>
    <p:sldId id="263" r:id="rId9"/>
    <p:sldId id="264" r:id="rId10"/>
    <p:sldId id="265" r:id="rId11"/>
    <p:sldId id="266" r:id="rId12"/>
    <p:sldId id="267" r:id="rId13"/>
    <p:sldId id="268" r:id="rId14"/>
    <p:sldId id="314" r:id="rId15"/>
    <p:sldId id="273" r:id="rId16"/>
    <p:sldId id="269" r:id="rId17"/>
    <p:sldId id="270" r:id="rId18"/>
    <p:sldId id="272" r:id="rId19"/>
    <p:sldId id="274" r:id="rId20"/>
    <p:sldId id="275" r:id="rId21"/>
    <p:sldId id="310" r:id="rId22"/>
    <p:sldId id="276" r:id="rId23"/>
    <p:sldId id="278" r:id="rId24"/>
    <p:sldId id="297" r:id="rId25"/>
    <p:sldId id="296" r:id="rId26"/>
    <p:sldId id="298" r:id="rId27"/>
    <p:sldId id="280" r:id="rId28"/>
    <p:sldId id="295" r:id="rId29"/>
    <p:sldId id="290" r:id="rId30"/>
    <p:sldId id="281" r:id="rId31"/>
    <p:sldId id="286" r:id="rId32"/>
    <p:sldId id="287" r:id="rId33"/>
    <p:sldId id="288" r:id="rId34"/>
    <p:sldId id="282" r:id="rId35"/>
    <p:sldId id="283" r:id="rId36"/>
    <p:sldId id="299" r:id="rId37"/>
    <p:sldId id="300" r:id="rId38"/>
    <p:sldId id="301" r:id="rId39"/>
    <p:sldId id="289" r:id="rId40"/>
    <p:sldId id="284" r:id="rId41"/>
    <p:sldId id="302" r:id="rId42"/>
    <p:sldId id="285" r:id="rId43"/>
    <p:sldId id="311" r:id="rId44"/>
    <p:sldId id="303" r:id="rId45"/>
    <p:sldId id="294" r:id="rId46"/>
    <p:sldId id="279" r:id="rId47"/>
    <p:sldId id="304" r:id="rId48"/>
    <p:sldId id="313" r:id="rId49"/>
    <p:sldId id="291" r:id="rId50"/>
    <p:sldId id="305" r:id="rId51"/>
    <p:sldId id="306" r:id="rId52"/>
    <p:sldId id="293" r:id="rId53"/>
    <p:sldId id="307" r:id="rId54"/>
    <p:sldId id="308" r:id="rId55"/>
    <p:sldId id="309"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3" autoAdjust="0"/>
    <p:restoredTop sz="94660"/>
  </p:normalViewPr>
  <p:slideViewPr>
    <p:cSldViewPr snapToGrid="0">
      <p:cViewPr varScale="1">
        <p:scale>
          <a:sx n="75" d="100"/>
          <a:sy n="75" d="100"/>
        </p:scale>
        <p:origin x="43" y="16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A4D45-8EE2-4F0E-A7E7-78C0D4057E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D4B8B0-44F0-41A5-8488-B0A164C8DD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C6D18B-EBB2-4B0D-BB44-94106C6EC107}"/>
              </a:ext>
            </a:extLst>
          </p:cNvPr>
          <p:cNvSpPr>
            <a:spLocks noGrp="1"/>
          </p:cNvSpPr>
          <p:nvPr>
            <p:ph type="dt" sz="half" idx="10"/>
          </p:nvPr>
        </p:nvSpPr>
        <p:spPr/>
        <p:txBody>
          <a:bodyPr/>
          <a:lstStyle/>
          <a:p>
            <a:fld id="{58AE2904-A272-4644-86ED-AD502B0C07E2}" type="datetimeFigureOut">
              <a:rPr lang="en-US" smtClean="0"/>
              <a:t>04/11/2023</a:t>
            </a:fld>
            <a:endParaRPr lang="en-US"/>
          </a:p>
        </p:txBody>
      </p:sp>
      <p:sp>
        <p:nvSpPr>
          <p:cNvPr id="5" name="Footer Placeholder 4">
            <a:extLst>
              <a:ext uri="{FF2B5EF4-FFF2-40B4-BE49-F238E27FC236}">
                <a16:creationId xmlns:a16="http://schemas.microsoft.com/office/drawing/2014/main" id="{552EB148-FB84-4236-8BDD-96BD8882ED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2603EB-3E97-4414-BEEB-DC3016D1F61C}"/>
              </a:ext>
            </a:extLst>
          </p:cNvPr>
          <p:cNvSpPr>
            <a:spLocks noGrp="1"/>
          </p:cNvSpPr>
          <p:nvPr>
            <p:ph type="sldNum" sz="quarter" idx="12"/>
          </p:nvPr>
        </p:nvSpPr>
        <p:spPr/>
        <p:txBody>
          <a:bodyPr/>
          <a:lstStyle/>
          <a:p>
            <a:fld id="{9AA8F8B3-7BE7-4756-AD85-BF4DF8CE48A7}" type="slidenum">
              <a:rPr lang="en-US" smtClean="0"/>
              <a:t>‹#›</a:t>
            </a:fld>
            <a:endParaRPr lang="en-US"/>
          </a:p>
        </p:txBody>
      </p:sp>
    </p:spTree>
    <p:extLst>
      <p:ext uri="{BB962C8B-B14F-4D97-AF65-F5344CB8AC3E}">
        <p14:creationId xmlns:p14="http://schemas.microsoft.com/office/powerpoint/2010/main" val="1811616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AB814-40F5-4E32-A5CF-78639C23D6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5EDC3F-A06F-4729-9630-3FDCBC242C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FE9D8C-073B-4BAC-BC01-7417E9FF7C39}"/>
              </a:ext>
            </a:extLst>
          </p:cNvPr>
          <p:cNvSpPr>
            <a:spLocks noGrp="1"/>
          </p:cNvSpPr>
          <p:nvPr>
            <p:ph type="dt" sz="half" idx="10"/>
          </p:nvPr>
        </p:nvSpPr>
        <p:spPr/>
        <p:txBody>
          <a:bodyPr/>
          <a:lstStyle/>
          <a:p>
            <a:fld id="{58AE2904-A272-4644-86ED-AD502B0C07E2}" type="datetimeFigureOut">
              <a:rPr lang="en-US" smtClean="0"/>
              <a:t>04/11/2023</a:t>
            </a:fld>
            <a:endParaRPr lang="en-US"/>
          </a:p>
        </p:txBody>
      </p:sp>
      <p:sp>
        <p:nvSpPr>
          <p:cNvPr id="5" name="Footer Placeholder 4">
            <a:extLst>
              <a:ext uri="{FF2B5EF4-FFF2-40B4-BE49-F238E27FC236}">
                <a16:creationId xmlns:a16="http://schemas.microsoft.com/office/drawing/2014/main" id="{089E668D-D072-47BB-972B-185113A76F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DEFBD8-4B1B-45A9-B07F-646097B69DC1}"/>
              </a:ext>
            </a:extLst>
          </p:cNvPr>
          <p:cNvSpPr>
            <a:spLocks noGrp="1"/>
          </p:cNvSpPr>
          <p:nvPr>
            <p:ph type="sldNum" sz="quarter" idx="12"/>
          </p:nvPr>
        </p:nvSpPr>
        <p:spPr/>
        <p:txBody>
          <a:bodyPr/>
          <a:lstStyle/>
          <a:p>
            <a:fld id="{9AA8F8B3-7BE7-4756-AD85-BF4DF8CE48A7}" type="slidenum">
              <a:rPr lang="en-US" smtClean="0"/>
              <a:t>‹#›</a:t>
            </a:fld>
            <a:endParaRPr lang="en-US"/>
          </a:p>
        </p:txBody>
      </p:sp>
    </p:spTree>
    <p:extLst>
      <p:ext uri="{BB962C8B-B14F-4D97-AF65-F5344CB8AC3E}">
        <p14:creationId xmlns:p14="http://schemas.microsoft.com/office/powerpoint/2010/main" val="3334134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1EEC9C-68ED-4395-BDE3-04C0C5FADF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3228B6-48F5-4D3D-B484-CACA7A4F13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804234-A462-4EE0-8909-D222CBAA3AEF}"/>
              </a:ext>
            </a:extLst>
          </p:cNvPr>
          <p:cNvSpPr>
            <a:spLocks noGrp="1"/>
          </p:cNvSpPr>
          <p:nvPr>
            <p:ph type="dt" sz="half" idx="10"/>
          </p:nvPr>
        </p:nvSpPr>
        <p:spPr/>
        <p:txBody>
          <a:bodyPr/>
          <a:lstStyle/>
          <a:p>
            <a:fld id="{58AE2904-A272-4644-86ED-AD502B0C07E2}" type="datetimeFigureOut">
              <a:rPr lang="en-US" smtClean="0"/>
              <a:t>04/11/2023</a:t>
            </a:fld>
            <a:endParaRPr lang="en-US"/>
          </a:p>
        </p:txBody>
      </p:sp>
      <p:sp>
        <p:nvSpPr>
          <p:cNvPr id="5" name="Footer Placeholder 4">
            <a:extLst>
              <a:ext uri="{FF2B5EF4-FFF2-40B4-BE49-F238E27FC236}">
                <a16:creationId xmlns:a16="http://schemas.microsoft.com/office/drawing/2014/main" id="{AF061627-F9F7-45A0-B213-9B0D609144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4AA653-EC92-4DCD-B5E2-4FFE60603EE7}"/>
              </a:ext>
            </a:extLst>
          </p:cNvPr>
          <p:cNvSpPr>
            <a:spLocks noGrp="1"/>
          </p:cNvSpPr>
          <p:nvPr>
            <p:ph type="sldNum" sz="quarter" idx="12"/>
          </p:nvPr>
        </p:nvSpPr>
        <p:spPr/>
        <p:txBody>
          <a:bodyPr/>
          <a:lstStyle/>
          <a:p>
            <a:fld id="{9AA8F8B3-7BE7-4756-AD85-BF4DF8CE48A7}" type="slidenum">
              <a:rPr lang="en-US" smtClean="0"/>
              <a:t>‹#›</a:t>
            </a:fld>
            <a:endParaRPr lang="en-US"/>
          </a:p>
        </p:txBody>
      </p:sp>
    </p:spTree>
    <p:extLst>
      <p:ext uri="{BB962C8B-B14F-4D97-AF65-F5344CB8AC3E}">
        <p14:creationId xmlns:p14="http://schemas.microsoft.com/office/powerpoint/2010/main" val="1495265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F1E05-32F6-4E6C-B8C4-4C4C6DCC9D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745EB5-75F7-4035-9300-88FBB308A9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B37B30-9F3E-4E68-83BA-0BD48FD002B9}"/>
              </a:ext>
            </a:extLst>
          </p:cNvPr>
          <p:cNvSpPr>
            <a:spLocks noGrp="1"/>
          </p:cNvSpPr>
          <p:nvPr>
            <p:ph type="dt" sz="half" idx="10"/>
          </p:nvPr>
        </p:nvSpPr>
        <p:spPr/>
        <p:txBody>
          <a:bodyPr/>
          <a:lstStyle/>
          <a:p>
            <a:fld id="{58AE2904-A272-4644-86ED-AD502B0C07E2}" type="datetimeFigureOut">
              <a:rPr lang="en-US" smtClean="0"/>
              <a:t>04/11/2023</a:t>
            </a:fld>
            <a:endParaRPr lang="en-US"/>
          </a:p>
        </p:txBody>
      </p:sp>
      <p:sp>
        <p:nvSpPr>
          <p:cNvPr id="5" name="Footer Placeholder 4">
            <a:extLst>
              <a:ext uri="{FF2B5EF4-FFF2-40B4-BE49-F238E27FC236}">
                <a16:creationId xmlns:a16="http://schemas.microsoft.com/office/drawing/2014/main" id="{79BFD2CA-EE5B-400C-8F72-D43A04A20E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094BE5-EF18-4E11-B2AD-2338167C6B6F}"/>
              </a:ext>
            </a:extLst>
          </p:cNvPr>
          <p:cNvSpPr>
            <a:spLocks noGrp="1"/>
          </p:cNvSpPr>
          <p:nvPr>
            <p:ph type="sldNum" sz="quarter" idx="12"/>
          </p:nvPr>
        </p:nvSpPr>
        <p:spPr/>
        <p:txBody>
          <a:bodyPr/>
          <a:lstStyle/>
          <a:p>
            <a:fld id="{9AA8F8B3-7BE7-4756-AD85-BF4DF8CE48A7}" type="slidenum">
              <a:rPr lang="en-US" smtClean="0"/>
              <a:t>‹#›</a:t>
            </a:fld>
            <a:endParaRPr lang="en-US"/>
          </a:p>
        </p:txBody>
      </p:sp>
    </p:spTree>
    <p:extLst>
      <p:ext uri="{BB962C8B-B14F-4D97-AF65-F5344CB8AC3E}">
        <p14:creationId xmlns:p14="http://schemas.microsoft.com/office/powerpoint/2010/main" val="2642252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D4A1D-0FB6-4BDB-AC52-16ED176BCB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8BDE6C-89FB-4CF6-A855-B17F67EE79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A97957-5B7E-48E1-8B99-6EFB0284880D}"/>
              </a:ext>
            </a:extLst>
          </p:cNvPr>
          <p:cNvSpPr>
            <a:spLocks noGrp="1"/>
          </p:cNvSpPr>
          <p:nvPr>
            <p:ph type="dt" sz="half" idx="10"/>
          </p:nvPr>
        </p:nvSpPr>
        <p:spPr/>
        <p:txBody>
          <a:bodyPr/>
          <a:lstStyle/>
          <a:p>
            <a:fld id="{58AE2904-A272-4644-86ED-AD502B0C07E2}" type="datetimeFigureOut">
              <a:rPr lang="en-US" smtClean="0"/>
              <a:t>04/11/2023</a:t>
            </a:fld>
            <a:endParaRPr lang="en-US"/>
          </a:p>
        </p:txBody>
      </p:sp>
      <p:sp>
        <p:nvSpPr>
          <p:cNvPr id="5" name="Footer Placeholder 4">
            <a:extLst>
              <a:ext uri="{FF2B5EF4-FFF2-40B4-BE49-F238E27FC236}">
                <a16:creationId xmlns:a16="http://schemas.microsoft.com/office/drawing/2014/main" id="{F61FF653-3F37-4EC4-BADB-F5AC145740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3BAEE5-0B59-4D47-9411-A451A5EF5023}"/>
              </a:ext>
            </a:extLst>
          </p:cNvPr>
          <p:cNvSpPr>
            <a:spLocks noGrp="1"/>
          </p:cNvSpPr>
          <p:nvPr>
            <p:ph type="sldNum" sz="quarter" idx="12"/>
          </p:nvPr>
        </p:nvSpPr>
        <p:spPr/>
        <p:txBody>
          <a:bodyPr/>
          <a:lstStyle/>
          <a:p>
            <a:fld id="{9AA8F8B3-7BE7-4756-AD85-BF4DF8CE48A7}" type="slidenum">
              <a:rPr lang="en-US" smtClean="0"/>
              <a:t>‹#›</a:t>
            </a:fld>
            <a:endParaRPr lang="en-US"/>
          </a:p>
        </p:txBody>
      </p:sp>
    </p:spTree>
    <p:extLst>
      <p:ext uri="{BB962C8B-B14F-4D97-AF65-F5344CB8AC3E}">
        <p14:creationId xmlns:p14="http://schemas.microsoft.com/office/powerpoint/2010/main" val="3045963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27AE7-221F-4FAD-A664-4D89BA817E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D87F37-B045-41FA-B109-31CDDE5AF3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A7B22B-2EDB-4CC4-8B00-107D86AC12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79B2F1-0038-4D98-B953-13C8BA87AED4}"/>
              </a:ext>
            </a:extLst>
          </p:cNvPr>
          <p:cNvSpPr>
            <a:spLocks noGrp="1"/>
          </p:cNvSpPr>
          <p:nvPr>
            <p:ph type="dt" sz="half" idx="10"/>
          </p:nvPr>
        </p:nvSpPr>
        <p:spPr/>
        <p:txBody>
          <a:bodyPr/>
          <a:lstStyle/>
          <a:p>
            <a:fld id="{58AE2904-A272-4644-86ED-AD502B0C07E2}" type="datetimeFigureOut">
              <a:rPr lang="en-US" smtClean="0"/>
              <a:t>04/11/2023</a:t>
            </a:fld>
            <a:endParaRPr lang="en-US"/>
          </a:p>
        </p:txBody>
      </p:sp>
      <p:sp>
        <p:nvSpPr>
          <p:cNvPr id="6" name="Footer Placeholder 5">
            <a:extLst>
              <a:ext uri="{FF2B5EF4-FFF2-40B4-BE49-F238E27FC236}">
                <a16:creationId xmlns:a16="http://schemas.microsoft.com/office/drawing/2014/main" id="{402B4EC2-1289-4213-B93F-DC3FC60A10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6DE9E0-FB4F-48AE-A1FA-7643EC72E42F}"/>
              </a:ext>
            </a:extLst>
          </p:cNvPr>
          <p:cNvSpPr>
            <a:spLocks noGrp="1"/>
          </p:cNvSpPr>
          <p:nvPr>
            <p:ph type="sldNum" sz="quarter" idx="12"/>
          </p:nvPr>
        </p:nvSpPr>
        <p:spPr/>
        <p:txBody>
          <a:bodyPr/>
          <a:lstStyle/>
          <a:p>
            <a:fld id="{9AA8F8B3-7BE7-4756-AD85-BF4DF8CE48A7}" type="slidenum">
              <a:rPr lang="en-US" smtClean="0"/>
              <a:t>‹#›</a:t>
            </a:fld>
            <a:endParaRPr lang="en-US"/>
          </a:p>
        </p:txBody>
      </p:sp>
    </p:spTree>
    <p:extLst>
      <p:ext uri="{BB962C8B-B14F-4D97-AF65-F5344CB8AC3E}">
        <p14:creationId xmlns:p14="http://schemas.microsoft.com/office/powerpoint/2010/main" val="881782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CBBA0-EAC0-4709-B22F-4C8AC53227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D90A33-1144-489D-A25D-F8ED89E532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050E38-A30D-49D5-99AA-0364511E6D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901B6F-1729-403D-85C0-F05A9CAB61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6147C4-6E75-4D40-9D6C-74F95CF7B3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8C8A27-152A-4F82-8222-B8948ECBD1E6}"/>
              </a:ext>
            </a:extLst>
          </p:cNvPr>
          <p:cNvSpPr>
            <a:spLocks noGrp="1"/>
          </p:cNvSpPr>
          <p:nvPr>
            <p:ph type="dt" sz="half" idx="10"/>
          </p:nvPr>
        </p:nvSpPr>
        <p:spPr/>
        <p:txBody>
          <a:bodyPr/>
          <a:lstStyle/>
          <a:p>
            <a:fld id="{58AE2904-A272-4644-86ED-AD502B0C07E2}" type="datetimeFigureOut">
              <a:rPr lang="en-US" smtClean="0"/>
              <a:t>04/11/2023</a:t>
            </a:fld>
            <a:endParaRPr lang="en-US"/>
          </a:p>
        </p:txBody>
      </p:sp>
      <p:sp>
        <p:nvSpPr>
          <p:cNvPr id="8" name="Footer Placeholder 7">
            <a:extLst>
              <a:ext uri="{FF2B5EF4-FFF2-40B4-BE49-F238E27FC236}">
                <a16:creationId xmlns:a16="http://schemas.microsoft.com/office/drawing/2014/main" id="{0BCA91A0-4599-41C5-B78C-B1F1544905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FFE498B-43FE-4484-BF70-258E0D368D21}"/>
              </a:ext>
            </a:extLst>
          </p:cNvPr>
          <p:cNvSpPr>
            <a:spLocks noGrp="1"/>
          </p:cNvSpPr>
          <p:nvPr>
            <p:ph type="sldNum" sz="quarter" idx="12"/>
          </p:nvPr>
        </p:nvSpPr>
        <p:spPr/>
        <p:txBody>
          <a:bodyPr/>
          <a:lstStyle/>
          <a:p>
            <a:fld id="{9AA8F8B3-7BE7-4756-AD85-BF4DF8CE48A7}" type="slidenum">
              <a:rPr lang="en-US" smtClean="0"/>
              <a:t>‹#›</a:t>
            </a:fld>
            <a:endParaRPr lang="en-US"/>
          </a:p>
        </p:txBody>
      </p:sp>
    </p:spTree>
    <p:extLst>
      <p:ext uri="{BB962C8B-B14F-4D97-AF65-F5344CB8AC3E}">
        <p14:creationId xmlns:p14="http://schemas.microsoft.com/office/powerpoint/2010/main" val="289101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EB0DC-3C92-430E-A0C1-B04E81CC41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0311E7-EF0D-49A3-B5EE-E82B777E18A9}"/>
              </a:ext>
            </a:extLst>
          </p:cNvPr>
          <p:cNvSpPr>
            <a:spLocks noGrp="1"/>
          </p:cNvSpPr>
          <p:nvPr>
            <p:ph type="dt" sz="half" idx="10"/>
          </p:nvPr>
        </p:nvSpPr>
        <p:spPr/>
        <p:txBody>
          <a:bodyPr/>
          <a:lstStyle/>
          <a:p>
            <a:fld id="{58AE2904-A272-4644-86ED-AD502B0C07E2}" type="datetimeFigureOut">
              <a:rPr lang="en-US" smtClean="0"/>
              <a:t>04/11/2023</a:t>
            </a:fld>
            <a:endParaRPr lang="en-US"/>
          </a:p>
        </p:txBody>
      </p:sp>
      <p:sp>
        <p:nvSpPr>
          <p:cNvPr id="4" name="Footer Placeholder 3">
            <a:extLst>
              <a:ext uri="{FF2B5EF4-FFF2-40B4-BE49-F238E27FC236}">
                <a16:creationId xmlns:a16="http://schemas.microsoft.com/office/drawing/2014/main" id="{E2581703-A398-4112-A91A-1EF5C0D893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C77D3B-24EC-46FA-A0B9-5B7A07E61E98}"/>
              </a:ext>
            </a:extLst>
          </p:cNvPr>
          <p:cNvSpPr>
            <a:spLocks noGrp="1"/>
          </p:cNvSpPr>
          <p:nvPr>
            <p:ph type="sldNum" sz="quarter" idx="12"/>
          </p:nvPr>
        </p:nvSpPr>
        <p:spPr/>
        <p:txBody>
          <a:bodyPr/>
          <a:lstStyle/>
          <a:p>
            <a:fld id="{9AA8F8B3-7BE7-4756-AD85-BF4DF8CE48A7}" type="slidenum">
              <a:rPr lang="en-US" smtClean="0"/>
              <a:t>‹#›</a:t>
            </a:fld>
            <a:endParaRPr lang="en-US"/>
          </a:p>
        </p:txBody>
      </p:sp>
    </p:spTree>
    <p:extLst>
      <p:ext uri="{BB962C8B-B14F-4D97-AF65-F5344CB8AC3E}">
        <p14:creationId xmlns:p14="http://schemas.microsoft.com/office/powerpoint/2010/main" val="3765957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66FDC9-D617-4CE8-80A5-481887BED010}"/>
              </a:ext>
            </a:extLst>
          </p:cNvPr>
          <p:cNvSpPr>
            <a:spLocks noGrp="1"/>
          </p:cNvSpPr>
          <p:nvPr>
            <p:ph type="dt" sz="half" idx="10"/>
          </p:nvPr>
        </p:nvSpPr>
        <p:spPr/>
        <p:txBody>
          <a:bodyPr/>
          <a:lstStyle/>
          <a:p>
            <a:fld id="{58AE2904-A272-4644-86ED-AD502B0C07E2}" type="datetimeFigureOut">
              <a:rPr lang="en-US" smtClean="0"/>
              <a:t>04/11/2023</a:t>
            </a:fld>
            <a:endParaRPr lang="en-US"/>
          </a:p>
        </p:txBody>
      </p:sp>
      <p:sp>
        <p:nvSpPr>
          <p:cNvPr id="3" name="Footer Placeholder 2">
            <a:extLst>
              <a:ext uri="{FF2B5EF4-FFF2-40B4-BE49-F238E27FC236}">
                <a16:creationId xmlns:a16="http://schemas.microsoft.com/office/drawing/2014/main" id="{B7CCC7E9-2929-4F43-9C45-E710E1C056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98DFA9-63BE-46A1-B6BF-C4E06B1D4938}"/>
              </a:ext>
            </a:extLst>
          </p:cNvPr>
          <p:cNvSpPr>
            <a:spLocks noGrp="1"/>
          </p:cNvSpPr>
          <p:nvPr>
            <p:ph type="sldNum" sz="quarter" idx="12"/>
          </p:nvPr>
        </p:nvSpPr>
        <p:spPr/>
        <p:txBody>
          <a:bodyPr/>
          <a:lstStyle/>
          <a:p>
            <a:fld id="{9AA8F8B3-7BE7-4756-AD85-BF4DF8CE48A7}" type="slidenum">
              <a:rPr lang="en-US" smtClean="0"/>
              <a:t>‹#›</a:t>
            </a:fld>
            <a:endParaRPr lang="en-US"/>
          </a:p>
        </p:txBody>
      </p:sp>
    </p:spTree>
    <p:extLst>
      <p:ext uri="{BB962C8B-B14F-4D97-AF65-F5344CB8AC3E}">
        <p14:creationId xmlns:p14="http://schemas.microsoft.com/office/powerpoint/2010/main" val="364700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07A68-9F5A-4915-AAFF-515DB46872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04A9BB-E571-4990-A1CF-2E24A2FCF9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C9948F-9D10-406C-97FB-E0D227631B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9005E0-C7EC-49DB-A421-22D696F602A7}"/>
              </a:ext>
            </a:extLst>
          </p:cNvPr>
          <p:cNvSpPr>
            <a:spLocks noGrp="1"/>
          </p:cNvSpPr>
          <p:nvPr>
            <p:ph type="dt" sz="half" idx="10"/>
          </p:nvPr>
        </p:nvSpPr>
        <p:spPr/>
        <p:txBody>
          <a:bodyPr/>
          <a:lstStyle/>
          <a:p>
            <a:fld id="{58AE2904-A272-4644-86ED-AD502B0C07E2}" type="datetimeFigureOut">
              <a:rPr lang="en-US" smtClean="0"/>
              <a:t>04/11/2023</a:t>
            </a:fld>
            <a:endParaRPr lang="en-US"/>
          </a:p>
        </p:txBody>
      </p:sp>
      <p:sp>
        <p:nvSpPr>
          <p:cNvPr id="6" name="Footer Placeholder 5">
            <a:extLst>
              <a:ext uri="{FF2B5EF4-FFF2-40B4-BE49-F238E27FC236}">
                <a16:creationId xmlns:a16="http://schemas.microsoft.com/office/drawing/2014/main" id="{13BC7981-92A7-44E8-8395-15C47AF079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EEFECD-B9DD-4559-B973-926B5575494C}"/>
              </a:ext>
            </a:extLst>
          </p:cNvPr>
          <p:cNvSpPr>
            <a:spLocks noGrp="1"/>
          </p:cNvSpPr>
          <p:nvPr>
            <p:ph type="sldNum" sz="quarter" idx="12"/>
          </p:nvPr>
        </p:nvSpPr>
        <p:spPr/>
        <p:txBody>
          <a:bodyPr/>
          <a:lstStyle/>
          <a:p>
            <a:fld id="{9AA8F8B3-7BE7-4756-AD85-BF4DF8CE48A7}" type="slidenum">
              <a:rPr lang="en-US" smtClean="0"/>
              <a:t>‹#›</a:t>
            </a:fld>
            <a:endParaRPr lang="en-US"/>
          </a:p>
        </p:txBody>
      </p:sp>
    </p:spTree>
    <p:extLst>
      <p:ext uri="{BB962C8B-B14F-4D97-AF65-F5344CB8AC3E}">
        <p14:creationId xmlns:p14="http://schemas.microsoft.com/office/powerpoint/2010/main" val="1843084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97314-32C4-41C9-834C-C2DE6DA40E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263D3E-5667-45EE-9F85-D546C2CC85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C6D725-8A9D-4DFF-AAAE-33B3152B75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ECB845-2709-4BA4-A265-F4ED63DB7D0B}"/>
              </a:ext>
            </a:extLst>
          </p:cNvPr>
          <p:cNvSpPr>
            <a:spLocks noGrp="1"/>
          </p:cNvSpPr>
          <p:nvPr>
            <p:ph type="dt" sz="half" idx="10"/>
          </p:nvPr>
        </p:nvSpPr>
        <p:spPr/>
        <p:txBody>
          <a:bodyPr/>
          <a:lstStyle/>
          <a:p>
            <a:fld id="{58AE2904-A272-4644-86ED-AD502B0C07E2}" type="datetimeFigureOut">
              <a:rPr lang="en-US" smtClean="0"/>
              <a:t>04/11/2023</a:t>
            </a:fld>
            <a:endParaRPr lang="en-US"/>
          </a:p>
        </p:txBody>
      </p:sp>
      <p:sp>
        <p:nvSpPr>
          <p:cNvPr id="6" name="Footer Placeholder 5">
            <a:extLst>
              <a:ext uri="{FF2B5EF4-FFF2-40B4-BE49-F238E27FC236}">
                <a16:creationId xmlns:a16="http://schemas.microsoft.com/office/drawing/2014/main" id="{7B952DD3-2929-4936-B78C-18D22519EF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05C073-E904-4B84-BB01-FB7B047123F6}"/>
              </a:ext>
            </a:extLst>
          </p:cNvPr>
          <p:cNvSpPr>
            <a:spLocks noGrp="1"/>
          </p:cNvSpPr>
          <p:nvPr>
            <p:ph type="sldNum" sz="quarter" idx="12"/>
          </p:nvPr>
        </p:nvSpPr>
        <p:spPr/>
        <p:txBody>
          <a:bodyPr/>
          <a:lstStyle/>
          <a:p>
            <a:fld id="{9AA8F8B3-7BE7-4756-AD85-BF4DF8CE48A7}" type="slidenum">
              <a:rPr lang="en-US" smtClean="0"/>
              <a:t>‹#›</a:t>
            </a:fld>
            <a:endParaRPr lang="en-US"/>
          </a:p>
        </p:txBody>
      </p:sp>
    </p:spTree>
    <p:extLst>
      <p:ext uri="{BB962C8B-B14F-4D97-AF65-F5344CB8AC3E}">
        <p14:creationId xmlns:p14="http://schemas.microsoft.com/office/powerpoint/2010/main" val="3340692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F47F3B-56A5-4F19-9969-869FF7EB66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42C1CF-803F-46F6-8C82-F7BE72325B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3E35B2-1C92-4876-9D84-DED1ADC7B2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AE2904-A272-4644-86ED-AD502B0C07E2}" type="datetimeFigureOut">
              <a:rPr lang="en-US" smtClean="0"/>
              <a:t>04/11/2023</a:t>
            </a:fld>
            <a:endParaRPr lang="en-US"/>
          </a:p>
        </p:txBody>
      </p:sp>
      <p:sp>
        <p:nvSpPr>
          <p:cNvPr id="5" name="Footer Placeholder 4">
            <a:extLst>
              <a:ext uri="{FF2B5EF4-FFF2-40B4-BE49-F238E27FC236}">
                <a16:creationId xmlns:a16="http://schemas.microsoft.com/office/drawing/2014/main" id="{D877CA77-BD9E-412C-9EDE-0CC56C5F5E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6C83E85-9FA1-4BB4-ADF3-359A92FAFA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A8F8B3-7BE7-4756-AD85-BF4DF8CE48A7}" type="slidenum">
              <a:rPr lang="en-US" smtClean="0"/>
              <a:t>‹#›</a:t>
            </a:fld>
            <a:endParaRPr lang="en-US"/>
          </a:p>
        </p:txBody>
      </p:sp>
    </p:spTree>
    <p:extLst>
      <p:ext uri="{BB962C8B-B14F-4D97-AF65-F5344CB8AC3E}">
        <p14:creationId xmlns:p14="http://schemas.microsoft.com/office/powerpoint/2010/main" val="347338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ncis.navy.mil/" TargetMode="External"/><Relationship Id="rId2" Type="http://schemas.openxmlformats.org/officeDocument/2006/relationships/hyperlink" Target="http://www.osi.af.mil/" TargetMode="External"/><Relationship Id="rId1" Type="http://schemas.openxmlformats.org/officeDocument/2006/relationships/slideLayout" Target="../slideLayouts/slideLayout2.xml"/><Relationship Id="rId4" Type="http://schemas.openxmlformats.org/officeDocument/2006/relationships/hyperlink" Target="http://www.cid.army.mil/"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D6658-AE8E-4250-8BB6-741AFD6B6C67}"/>
              </a:ext>
            </a:extLst>
          </p:cNvPr>
          <p:cNvSpPr>
            <a:spLocks noGrp="1"/>
          </p:cNvSpPr>
          <p:nvPr>
            <p:ph type="ctrTitle"/>
          </p:nvPr>
        </p:nvSpPr>
        <p:spPr>
          <a:xfrm>
            <a:off x="1625600" y="492443"/>
            <a:ext cx="9144000" cy="2387600"/>
          </a:xfrm>
        </p:spPr>
        <p:txBody>
          <a:bodyPr/>
          <a:lstStyle/>
          <a:p>
            <a:r>
              <a:rPr lang="en-US" dirty="0">
                <a:latin typeface="Palatino Linotype" panose="02040502050505030304" pitchFamily="18" charset="0"/>
              </a:rPr>
              <a:t>Police Applicant </a:t>
            </a:r>
            <a:br>
              <a:rPr lang="en-US" dirty="0">
                <a:latin typeface="Palatino Linotype" panose="02040502050505030304" pitchFamily="18" charset="0"/>
              </a:rPr>
            </a:br>
            <a:r>
              <a:rPr lang="en-US" dirty="0">
                <a:latin typeface="Palatino Linotype" panose="02040502050505030304" pitchFamily="18" charset="0"/>
              </a:rPr>
              <a:t>Background Investigation</a:t>
            </a:r>
          </a:p>
        </p:txBody>
      </p:sp>
      <p:sp>
        <p:nvSpPr>
          <p:cNvPr id="3" name="Subtitle 2">
            <a:extLst>
              <a:ext uri="{FF2B5EF4-FFF2-40B4-BE49-F238E27FC236}">
                <a16:creationId xmlns:a16="http://schemas.microsoft.com/office/drawing/2014/main" id="{5DACA13E-005A-4AED-8BB5-896A0FD97718}"/>
              </a:ext>
            </a:extLst>
          </p:cNvPr>
          <p:cNvSpPr>
            <a:spLocks noGrp="1"/>
          </p:cNvSpPr>
          <p:nvPr>
            <p:ph type="subTitle" idx="1"/>
          </p:nvPr>
        </p:nvSpPr>
        <p:spPr>
          <a:xfrm>
            <a:off x="4455162" y="3729197"/>
            <a:ext cx="5842000" cy="1655762"/>
          </a:xfrm>
        </p:spPr>
        <p:txBody>
          <a:bodyPr/>
          <a:lstStyle/>
          <a:p>
            <a:endParaRPr lang="en-US" dirty="0"/>
          </a:p>
          <a:p>
            <a:r>
              <a:rPr lang="en-US" dirty="0">
                <a:latin typeface="Palatino Linotype" panose="02040502050505030304" pitchFamily="18" charset="0"/>
              </a:rPr>
              <a:t>Sgt. John Singer</a:t>
            </a:r>
          </a:p>
          <a:p>
            <a:r>
              <a:rPr lang="en-US" dirty="0">
                <a:latin typeface="Palatino Linotype" panose="02040502050505030304" pitchFamily="18" charset="0"/>
              </a:rPr>
              <a:t>Claremore Police</a:t>
            </a:r>
          </a:p>
        </p:txBody>
      </p:sp>
      <p:pic>
        <p:nvPicPr>
          <p:cNvPr id="5" name="Picture 4">
            <a:extLst>
              <a:ext uri="{FF2B5EF4-FFF2-40B4-BE49-F238E27FC236}">
                <a16:creationId xmlns:a16="http://schemas.microsoft.com/office/drawing/2014/main" id="{C04C4374-96FE-4B00-875B-663C8AF140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1535" y="3104198"/>
            <a:ext cx="2314305" cy="3154362"/>
          </a:xfrm>
          <a:prstGeom prst="rect">
            <a:avLst/>
          </a:prstGeom>
        </p:spPr>
      </p:pic>
    </p:spTree>
    <p:extLst>
      <p:ext uri="{BB962C8B-B14F-4D97-AF65-F5344CB8AC3E}">
        <p14:creationId xmlns:p14="http://schemas.microsoft.com/office/powerpoint/2010/main" val="3303300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5E31F-4026-40C6-93D0-B0D0F9E631B3}"/>
              </a:ext>
            </a:extLst>
          </p:cNvPr>
          <p:cNvSpPr>
            <a:spLocks noGrp="1"/>
          </p:cNvSpPr>
          <p:nvPr>
            <p:ph type="title"/>
          </p:nvPr>
        </p:nvSpPr>
        <p:spPr/>
        <p:txBody>
          <a:bodyPr/>
          <a:lstStyle/>
          <a:p>
            <a:pPr algn="ctr"/>
            <a:r>
              <a:rPr lang="en-US" dirty="0">
                <a:latin typeface="Palatino Linotype" panose="02040502050505030304" pitchFamily="18" charset="0"/>
              </a:rPr>
              <a:t>70 O.S. § 3311 (E)</a:t>
            </a:r>
            <a:endParaRPr lang="en-US" dirty="0"/>
          </a:p>
        </p:txBody>
      </p:sp>
      <p:sp>
        <p:nvSpPr>
          <p:cNvPr id="3" name="Content Placeholder 2">
            <a:extLst>
              <a:ext uri="{FF2B5EF4-FFF2-40B4-BE49-F238E27FC236}">
                <a16:creationId xmlns:a16="http://schemas.microsoft.com/office/drawing/2014/main" id="{72BFCA9D-AAAB-4266-9FA0-E502694F04D0}"/>
              </a:ext>
            </a:extLst>
          </p:cNvPr>
          <p:cNvSpPr>
            <a:spLocks noGrp="1"/>
          </p:cNvSpPr>
          <p:nvPr>
            <p:ph idx="1"/>
          </p:nvPr>
        </p:nvSpPr>
        <p:spPr/>
        <p:txBody>
          <a:bodyPr>
            <a:normAutofit lnSpcReduction="10000"/>
          </a:bodyPr>
          <a:lstStyle/>
          <a:p>
            <a:pPr marL="0" indent="0">
              <a:buNone/>
            </a:pPr>
            <a:r>
              <a:rPr lang="en-US" sz="3600" dirty="0">
                <a:latin typeface="Palatino Linotype" panose="02040502050505030304" pitchFamily="18" charset="0"/>
              </a:rPr>
              <a:t>Section G. </a:t>
            </a:r>
          </a:p>
          <a:p>
            <a:pPr marL="0" indent="0">
              <a:buNone/>
            </a:pPr>
            <a:r>
              <a:rPr lang="en-US" sz="3600" dirty="0">
                <a:latin typeface="Palatino Linotype" panose="02040502050505030304" pitchFamily="18" charset="0"/>
              </a:rPr>
              <a:t>such person is not currently undergoing treatment for a mental illness, condition or disorder.  </a:t>
            </a:r>
            <a:r>
              <a:rPr lang="en-US" dirty="0">
                <a:latin typeface="Palatino Linotype" panose="02040502050505030304" pitchFamily="18" charset="0"/>
              </a:rPr>
              <a:t>For purposes of this subsection, “currently undergoing treatment for mental illness, condition or disorder” means the person has been diagnosed by a licensed physician, psychologist, or licensed mental health professional as being afflicted with a substantial disorder of thought, mood, perception, psychological orientation or memory that significantly impairs judgment, behavior, capacity to recognize reality, or ability to meet the ordinary demands of life and such condition continues to exist,</a:t>
            </a:r>
            <a:endParaRPr lang="en-US" sz="3600" dirty="0">
              <a:latin typeface="Palatino Linotype" panose="02040502050505030304" pitchFamily="18" charset="0"/>
            </a:endParaRPr>
          </a:p>
        </p:txBody>
      </p:sp>
    </p:spTree>
    <p:extLst>
      <p:ext uri="{BB962C8B-B14F-4D97-AF65-F5344CB8AC3E}">
        <p14:creationId xmlns:p14="http://schemas.microsoft.com/office/powerpoint/2010/main" val="3103056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5E31F-4026-40C6-93D0-B0D0F9E631B3}"/>
              </a:ext>
            </a:extLst>
          </p:cNvPr>
          <p:cNvSpPr>
            <a:spLocks noGrp="1"/>
          </p:cNvSpPr>
          <p:nvPr>
            <p:ph type="title"/>
          </p:nvPr>
        </p:nvSpPr>
        <p:spPr/>
        <p:txBody>
          <a:bodyPr/>
          <a:lstStyle/>
          <a:p>
            <a:pPr algn="ctr"/>
            <a:r>
              <a:rPr lang="en-US" dirty="0">
                <a:latin typeface="Palatino Linotype" panose="02040502050505030304" pitchFamily="18" charset="0"/>
              </a:rPr>
              <a:t>70 O.S. § 3311 (E)</a:t>
            </a:r>
            <a:endParaRPr lang="en-US" dirty="0"/>
          </a:p>
        </p:txBody>
      </p:sp>
      <p:sp>
        <p:nvSpPr>
          <p:cNvPr id="3" name="Content Placeholder 2">
            <a:extLst>
              <a:ext uri="{FF2B5EF4-FFF2-40B4-BE49-F238E27FC236}">
                <a16:creationId xmlns:a16="http://schemas.microsoft.com/office/drawing/2014/main" id="{72BFCA9D-AAAB-4266-9FA0-E502694F04D0}"/>
              </a:ext>
            </a:extLst>
          </p:cNvPr>
          <p:cNvSpPr>
            <a:spLocks noGrp="1"/>
          </p:cNvSpPr>
          <p:nvPr>
            <p:ph idx="1"/>
          </p:nvPr>
        </p:nvSpPr>
        <p:spPr/>
        <p:txBody>
          <a:bodyPr>
            <a:normAutofit/>
          </a:bodyPr>
          <a:lstStyle/>
          <a:p>
            <a:pPr marL="0" indent="0">
              <a:buNone/>
            </a:pPr>
            <a:r>
              <a:rPr lang="en-US" sz="3600" dirty="0">
                <a:latin typeface="Palatino Linotype" panose="02040502050505030304" pitchFamily="18" charset="0"/>
              </a:rPr>
              <a:t>Section H. </a:t>
            </a:r>
          </a:p>
          <a:p>
            <a:pPr marL="0" indent="0">
              <a:buNone/>
            </a:pPr>
            <a:r>
              <a:rPr lang="en-US" sz="3600" dirty="0">
                <a:latin typeface="Palatino Linotype" panose="02040502050505030304" pitchFamily="18" charset="0"/>
              </a:rPr>
              <a:t>such person is twenty-one (21) years of age.</a:t>
            </a:r>
          </a:p>
        </p:txBody>
      </p:sp>
    </p:spTree>
    <p:extLst>
      <p:ext uri="{BB962C8B-B14F-4D97-AF65-F5344CB8AC3E}">
        <p14:creationId xmlns:p14="http://schemas.microsoft.com/office/powerpoint/2010/main" val="2425427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5E31F-4026-40C6-93D0-B0D0F9E631B3}"/>
              </a:ext>
            </a:extLst>
          </p:cNvPr>
          <p:cNvSpPr>
            <a:spLocks noGrp="1"/>
          </p:cNvSpPr>
          <p:nvPr>
            <p:ph type="title"/>
          </p:nvPr>
        </p:nvSpPr>
        <p:spPr/>
        <p:txBody>
          <a:bodyPr/>
          <a:lstStyle/>
          <a:p>
            <a:pPr algn="ctr"/>
            <a:r>
              <a:rPr lang="en-US" dirty="0">
                <a:latin typeface="Palatino Linotype" panose="02040502050505030304" pitchFamily="18" charset="0"/>
              </a:rPr>
              <a:t>70 O.S. § 3311 (E)</a:t>
            </a:r>
            <a:endParaRPr lang="en-US" dirty="0"/>
          </a:p>
        </p:txBody>
      </p:sp>
      <p:sp>
        <p:nvSpPr>
          <p:cNvPr id="3" name="Content Placeholder 2">
            <a:extLst>
              <a:ext uri="{FF2B5EF4-FFF2-40B4-BE49-F238E27FC236}">
                <a16:creationId xmlns:a16="http://schemas.microsoft.com/office/drawing/2014/main" id="{72BFCA9D-AAAB-4266-9FA0-E502694F04D0}"/>
              </a:ext>
            </a:extLst>
          </p:cNvPr>
          <p:cNvSpPr>
            <a:spLocks noGrp="1"/>
          </p:cNvSpPr>
          <p:nvPr>
            <p:ph idx="1"/>
          </p:nvPr>
        </p:nvSpPr>
        <p:spPr/>
        <p:txBody>
          <a:bodyPr>
            <a:normAutofit/>
          </a:bodyPr>
          <a:lstStyle/>
          <a:p>
            <a:pPr marL="0" indent="0">
              <a:buNone/>
            </a:pPr>
            <a:r>
              <a:rPr lang="en-US" sz="3600" dirty="0">
                <a:latin typeface="Palatino Linotype" panose="02040502050505030304" pitchFamily="18" charset="0"/>
              </a:rPr>
              <a:t>Section I. </a:t>
            </a:r>
          </a:p>
          <a:p>
            <a:pPr marL="0" indent="0">
              <a:buNone/>
            </a:pPr>
            <a:r>
              <a:rPr lang="en-US" sz="3600" dirty="0">
                <a:latin typeface="Palatino Linotype" panose="02040502050505030304" pitchFamily="18" charset="0"/>
              </a:rPr>
              <a:t>such person has provided proof of United States citizenship or resident alien status, pursuant to an employment eligibility verification form from the United States Citizenship and Immigration Services.</a:t>
            </a:r>
          </a:p>
        </p:txBody>
      </p:sp>
    </p:spTree>
    <p:extLst>
      <p:ext uri="{BB962C8B-B14F-4D97-AF65-F5344CB8AC3E}">
        <p14:creationId xmlns:p14="http://schemas.microsoft.com/office/powerpoint/2010/main" val="206693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75D84-8698-4643-A2D3-279633040605}"/>
              </a:ext>
            </a:extLst>
          </p:cNvPr>
          <p:cNvSpPr>
            <a:spLocks noGrp="1"/>
          </p:cNvSpPr>
          <p:nvPr>
            <p:ph type="title"/>
          </p:nvPr>
        </p:nvSpPr>
        <p:spPr/>
        <p:txBody>
          <a:bodyPr/>
          <a:lstStyle/>
          <a:p>
            <a:pPr algn="ctr"/>
            <a:r>
              <a:rPr lang="en-US" b="1" dirty="0">
                <a:effectLst>
                  <a:outerShdw blurRad="38100" dist="38100" dir="2700000" algn="tl">
                    <a:srgbClr val="000000">
                      <a:alpha val="43137"/>
                    </a:srgbClr>
                  </a:outerShdw>
                </a:effectLst>
                <a:latin typeface="Palatino Linotype" panose="02040502050505030304" pitchFamily="18" charset="0"/>
              </a:rPr>
              <a:t>In addition to Oklahoma Law, consider:</a:t>
            </a:r>
          </a:p>
        </p:txBody>
      </p:sp>
      <p:sp>
        <p:nvSpPr>
          <p:cNvPr id="4" name="Content Placeholder 3">
            <a:extLst>
              <a:ext uri="{FF2B5EF4-FFF2-40B4-BE49-F238E27FC236}">
                <a16:creationId xmlns:a16="http://schemas.microsoft.com/office/drawing/2014/main" id="{30FAC9FF-CB55-4422-9237-7FAD5E2DB2FC}"/>
              </a:ext>
            </a:extLst>
          </p:cNvPr>
          <p:cNvSpPr>
            <a:spLocks noGrp="1"/>
          </p:cNvSpPr>
          <p:nvPr>
            <p:ph sz="half" idx="1"/>
          </p:nvPr>
        </p:nvSpPr>
        <p:spPr/>
        <p:txBody>
          <a:bodyPr/>
          <a:lstStyle/>
          <a:p>
            <a:r>
              <a:rPr lang="en-US" dirty="0">
                <a:latin typeface="Palatino Linotype" panose="02040502050505030304" pitchFamily="18" charset="0"/>
              </a:rPr>
              <a:t>Personal information</a:t>
            </a:r>
          </a:p>
          <a:p>
            <a:r>
              <a:rPr lang="en-US" dirty="0">
                <a:latin typeface="Palatino Linotype" panose="02040502050505030304" pitchFamily="18" charset="0"/>
              </a:rPr>
              <a:t>Family information</a:t>
            </a:r>
          </a:p>
          <a:p>
            <a:r>
              <a:rPr lang="en-US" dirty="0">
                <a:latin typeface="Palatino Linotype" panose="02040502050505030304" pitchFamily="18" charset="0"/>
              </a:rPr>
              <a:t>Education</a:t>
            </a:r>
          </a:p>
          <a:p>
            <a:r>
              <a:rPr lang="en-US" dirty="0">
                <a:latin typeface="Palatino Linotype" panose="02040502050505030304" pitchFamily="18" charset="0"/>
              </a:rPr>
              <a:t>Military service</a:t>
            </a:r>
          </a:p>
          <a:p>
            <a:r>
              <a:rPr lang="en-US" dirty="0">
                <a:latin typeface="Palatino Linotype" panose="02040502050505030304" pitchFamily="18" charset="0"/>
              </a:rPr>
              <a:t>Employment history</a:t>
            </a:r>
          </a:p>
          <a:p>
            <a:r>
              <a:rPr lang="en-US" dirty="0">
                <a:latin typeface="Palatino Linotype" panose="02040502050505030304" pitchFamily="18" charset="0"/>
              </a:rPr>
              <a:t>Criminal history</a:t>
            </a:r>
          </a:p>
          <a:p>
            <a:r>
              <a:rPr lang="en-US" dirty="0">
                <a:latin typeface="Palatino Linotype" panose="02040502050505030304" pitchFamily="18" charset="0"/>
              </a:rPr>
              <a:t>Civil court issues</a:t>
            </a:r>
          </a:p>
          <a:p>
            <a:r>
              <a:rPr lang="en-US" dirty="0">
                <a:latin typeface="Palatino Linotype" panose="02040502050505030304" pitchFamily="18" charset="0"/>
              </a:rPr>
              <a:t>Driving history</a:t>
            </a:r>
          </a:p>
        </p:txBody>
      </p:sp>
      <p:sp>
        <p:nvSpPr>
          <p:cNvPr id="5" name="Content Placeholder 4">
            <a:extLst>
              <a:ext uri="{FF2B5EF4-FFF2-40B4-BE49-F238E27FC236}">
                <a16:creationId xmlns:a16="http://schemas.microsoft.com/office/drawing/2014/main" id="{44E733F6-913A-42C4-93BC-950AB4D34E96}"/>
              </a:ext>
            </a:extLst>
          </p:cNvPr>
          <p:cNvSpPr>
            <a:spLocks noGrp="1"/>
          </p:cNvSpPr>
          <p:nvPr>
            <p:ph sz="half" idx="2"/>
          </p:nvPr>
        </p:nvSpPr>
        <p:spPr/>
        <p:txBody>
          <a:bodyPr/>
          <a:lstStyle/>
          <a:p>
            <a:r>
              <a:rPr lang="en-US" dirty="0">
                <a:latin typeface="Palatino Linotype" panose="02040502050505030304" pitchFamily="18" charset="0"/>
              </a:rPr>
              <a:t>Drug and alcohol use</a:t>
            </a:r>
          </a:p>
          <a:p>
            <a:r>
              <a:rPr lang="en-US" dirty="0">
                <a:latin typeface="Palatino Linotype" panose="02040502050505030304" pitchFamily="18" charset="0"/>
              </a:rPr>
              <a:t>Credit and financial responsibility</a:t>
            </a:r>
          </a:p>
          <a:p>
            <a:r>
              <a:rPr lang="en-US" dirty="0">
                <a:latin typeface="Palatino Linotype" panose="02040502050505030304" pitchFamily="18" charset="0"/>
              </a:rPr>
              <a:t>Residential history</a:t>
            </a:r>
          </a:p>
          <a:p>
            <a:r>
              <a:rPr lang="en-US" dirty="0">
                <a:latin typeface="Palatino Linotype" panose="02040502050505030304" pitchFamily="18" charset="0"/>
              </a:rPr>
              <a:t>Membership in organizations</a:t>
            </a:r>
          </a:p>
          <a:p>
            <a:r>
              <a:rPr lang="en-US" dirty="0">
                <a:latin typeface="Palatino Linotype" panose="02040502050505030304" pitchFamily="18" charset="0"/>
              </a:rPr>
              <a:t>Gambling history</a:t>
            </a:r>
          </a:p>
          <a:p>
            <a:r>
              <a:rPr lang="en-US" dirty="0">
                <a:latin typeface="Palatino Linotype" panose="02040502050505030304" pitchFamily="18" charset="0"/>
              </a:rPr>
              <a:t>Social media footprint</a:t>
            </a:r>
          </a:p>
          <a:p>
            <a:r>
              <a:rPr lang="en-US" dirty="0">
                <a:latin typeface="Palatino Linotype" panose="02040502050505030304" pitchFamily="18" charset="0"/>
              </a:rPr>
              <a:t>Reference and neighbor checks</a:t>
            </a:r>
          </a:p>
        </p:txBody>
      </p:sp>
    </p:spTree>
    <p:extLst>
      <p:ext uri="{BB962C8B-B14F-4D97-AF65-F5344CB8AC3E}">
        <p14:creationId xmlns:p14="http://schemas.microsoft.com/office/powerpoint/2010/main" val="1568210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41C8BC-1956-4D0B-B5FC-8DF8BCA3E54B}"/>
              </a:ext>
            </a:extLst>
          </p:cNvPr>
          <p:cNvSpPr>
            <a:spLocks noGrp="1"/>
          </p:cNvSpPr>
          <p:nvPr>
            <p:ph type="title"/>
          </p:nvPr>
        </p:nvSpPr>
        <p:spPr/>
        <p:txBody>
          <a:bodyPr/>
          <a:lstStyle/>
          <a:p>
            <a:pPr algn="ctr"/>
            <a:r>
              <a:rPr lang="en-US" b="1" dirty="0">
                <a:effectLst>
                  <a:outerShdw blurRad="38100" dist="38100" dir="2700000" algn="tl">
                    <a:srgbClr val="000000">
                      <a:alpha val="43137"/>
                    </a:srgbClr>
                  </a:outerShdw>
                </a:effectLst>
                <a:latin typeface="Palatino Linotype" panose="02040502050505030304" pitchFamily="18" charset="0"/>
              </a:rPr>
              <a:t>State Negligent Hiring Claim</a:t>
            </a:r>
          </a:p>
        </p:txBody>
      </p:sp>
      <p:pic>
        <p:nvPicPr>
          <p:cNvPr id="8" name="Content Placeholder 7">
            <a:extLst>
              <a:ext uri="{FF2B5EF4-FFF2-40B4-BE49-F238E27FC236}">
                <a16:creationId xmlns:a16="http://schemas.microsoft.com/office/drawing/2014/main" id="{DF0963CD-1B19-4EBA-9273-9D4145D72D1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256" t="9179"/>
          <a:stretch/>
        </p:blipFill>
        <p:spPr>
          <a:xfrm>
            <a:off x="680720" y="1629107"/>
            <a:ext cx="10515600" cy="4781326"/>
          </a:xfrm>
        </p:spPr>
      </p:pic>
    </p:spTree>
    <p:extLst>
      <p:ext uri="{BB962C8B-B14F-4D97-AF65-F5344CB8AC3E}">
        <p14:creationId xmlns:p14="http://schemas.microsoft.com/office/powerpoint/2010/main" val="1059970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94265C-7813-47C0-9B60-1AFE517A0DFC}"/>
              </a:ext>
            </a:extLst>
          </p:cNvPr>
          <p:cNvSpPr>
            <a:spLocks noGrp="1"/>
          </p:cNvSpPr>
          <p:nvPr>
            <p:ph type="title"/>
          </p:nvPr>
        </p:nvSpPr>
        <p:spPr/>
        <p:txBody>
          <a:bodyPr/>
          <a:lstStyle/>
          <a:p>
            <a:pPr algn="ctr"/>
            <a:r>
              <a:rPr lang="en-US" b="1" dirty="0">
                <a:effectLst>
                  <a:outerShdw blurRad="38100" dist="38100" dir="2700000" algn="tl">
                    <a:srgbClr val="000000">
                      <a:alpha val="43137"/>
                    </a:srgbClr>
                  </a:outerShdw>
                </a:effectLst>
                <a:latin typeface="Palatino Linotype" panose="02040502050505030304" pitchFamily="18" charset="0"/>
              </a:rPr>
              <a:t>Negligent Hiring</a:t>
            </a:r>
            <a:endParaRPr lang="en-US" dirty="0"/>
          </a:p>
        </p:txBody>
      </p:sp>
      <p:sp>
        <p:nvSpPr>
          <p:cNvPr id="6" name="Content Placeholder 5">
            <a:extLst>
              <a:ext uri="{FF2B5EF4-FFF2-40B4-BE49-F238E27FC236}">
                <a16:creationId xmlns:a16="http://schemas.microsoft.com/office/drawing/2014/main" id="{2052B16F-2D38-4E5C-B81D-BE55BDA5A207}"/>
              </a:ext>
            </a:extLst>
          </p:cNvPr>
          <p:cNvSpPr>
            <a:spLocks noGrp="1"/>
          </p:cNvSpPr>
          <p:nvPr>
            <p:ph idx="1"/>
          </p:nvPr>
        </p:nvSpPr>
        <p:spPr/>
        <p:txBody>
          <a:bodyPr/>
          <a:lstStyle/>
          <a:p>
            <a:pPr marL="0" indent="0">
              <a:buNone/>
            </a:pPr>
            <a:r>
              <a:rPr lang="en-US" sz="3200" dirty="0">
                <a:latin typeface="Palatino Linotype" panose="02040502050505030304" pitchFamily="18" charset="0"/>
              </a:rPr>
              <a:t>The plaintiff claiming negligent hiring and retention, filed under 42 U.S.C. 1983, must prove three things;</a:t>
            </a:r>
          </a:p>
          <a:p>
            <a:pPr marL="0" indent="0">
              <a:buNone/>
            </a:pPr>
            <a:r>
              <a:rPr lang="en-US" sz="3200" dirty="0">
                <a:latin typeface="Palatino Linotype" panose="02040502050505030304" pitchFamily="18" charset="0"/>
              </a:rPr>
              <a:t>First, that the employment relationship existed between the employee who caused an injury to the plaintiff and the agency,</a:t>
            </a:r>
          </a:p>
          <a:p>
            <a:endParaRPr lang="en-US" dirty="0"/>
          </a:p>
        </p:txBody>
      </p:sp>
    </p:spTree>
    <p:extLst>
      <p:ext uri="{BB962C8B-B14F-4D97-AF65-F5344CB8AC3E}">
        <p14:creationId xmlns:p14="http://schemas.microsoft.com/office/powerpoint/2010/main" val="2074480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B42FAEC-7B06-440D-B98B-3AC9A5216F53}"/>
              </a:ext>
            </a:extLst>
          </p:cNvPr>
          <p:cNvSpPr>
            <a:spLocks noGrp="1"/>
          </p:cNvSpPr>
          <p:nvPr>
            <p:ph type="title"/>
          </p:nvPr>
        </p:nvSpPr>
        <p:spPr/>
        <p:txBody>
          <a:bodyPr/>
          <a:lstStyle/>
          <a:p>
            <a:pPr algn="ctr"/>
            <a:r>
              <a:rPr lang="en-US" b="1" dirty="0">
                <a:effectLst>
                  <a:outerShdw blurRad="38100" dist="38100" dir="2700000" algn="tl">
                    <a:srgbClr val="000000">
                      <a:alpha val="43137"/>
                    </a:srgbClr>
                  </a:outerShdw>
                </a:effectLst>
                <a:latin typeface="Palatino Linotype" panose="02040502050505030304" pitchFamily="18" charset="0"/>
              </a:rPr>
              <a:t>Negligent Hiring (</a:t>
            </a:r>
            <a:r>
              <a:rPr lang="en-US" b="1" dirty="0" err="1">
                <a:effectLst>
                  <a:outerShdw blurRad="38100" dist="38100" dir="2700000" algn="tl">
                    <a:srgbClr val="000000">
                      <a:alpha val="43137"/>
                    </a:srgbClr>
                  </a:outerShdw>
                </a:effectLst>
                <a:latin typeface="Palatino Linotype" panose="02040502050505030304" pitchFamily="18" charset="0"/>
              </a:rPr>
              <a:t>cont</a:t>
            </a:r>
            <a:r>
              <a:rPr lang="en-US" b="1" dirty="0">
                <a:effectLst>
                  <a:outerShdw blurRad="38100" dist="38100" dir="2700000" algn="tl">
                    <a:srgbClr val="000000">
                      <a:alpha val="43137"/>
                    </a:srgbClr>
                  </a:outerShdw>
                </a:effectLst>
                <a:latin typeface="Palatino Linotype" panose="02040502050505030304" pitchFamily="18" charset="0"/>
              </a:rPr>
              <a:t>)</a:t>
            </a:r>
          </a:p>
        </p:txBody>
      </p:sp>
      <p:sp>
        <p:nvSpPr>
          <p:cNvPr id="6" name="Content Placeholder 5">
            <a:extLst>
              <a:ext uri="{FF2B5EF4-FFF2-40B4-BE49-F238E27FC236}">
                <a16:creationId xmlns:a16="http://schemas.microsoft.com/office/drawing/2014/main" id="{D183EEF2-2050-4293-BD7B-9313E3C054E9}"/>
              </a:ext>
            </a:extLst>
          </p:cNvPr>
          <p:cNvSpPr>
            <a:spLocks noGrp="1"/>
          </p:cNvSpPr>
          <p:nvPr>
            <p:ph idx="1"/>
          </p:nvPr>
        </p:nvSpPr>
        <p:spPr/>
        <p:txBody>
          <a:bodyPr>
            <a:noAutofit/>
          </a:bodyPr>
          <a:lstStyle/>
          <a:p>
            <a:r>
              <a:rPr lang="en-US" sz="3200" dirty="0">
                <a:latin typeface="Palatino Linotype" panose="02040502050505030304" pitchFamily="18" charset="0"/>
              </a:rPr>
              <a:t>Second, that the employer hired the applicant even while knowing that the applicant had a dangerous propensity which made the applicant unsuitable for police work, or, that in hiring the applicant, the department failed to adequately investigate his suitability for the police profession by, for example screening the written application for information revealing the applicant’s unsuitability, interviewing both the applicant and his previous employers, </a:t>
            </a:r>
          </a:p>
        </p:txBody>
      </p:sp>
    </p:spTree>
    <p:extLst>
      <p:ext uri="{BB962C8B-B14F-4D97-AF65-F5344CB8AC3E}">
        <p14:creationId xmlns:p14="http://schemas.microsoft.com/office/powerpoint/2010/main" val="3489776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702EE-6BDE-4CDB-8BB4-6DDE0F78BB78}"/>
              </a:ext>
            </a:extLst>
          </p:cNvPr>
          <p:cNvSpPr>
            <a:spLocks noGrp="1"/>
          </p:cNvSpPr>
          <p:nvPr>
            <p:ph type="title"/>
          </p:nvPr>
        </p:nvSpPr>
        <p:spPr/>
        <p:txBody>
          <a:bodyPr/>
          <a:lstStyle/>
          <a:p>
            <a:pPr algn="ctr"/>
            <a:r>
              <a:rPr lang="en-US" b="1" dirty="0">
                <a:effectLst>
                  <a:outerShdw blurRad="38100" dist="38100" dir="2700000" algn="tl">
                    <a:srgbClr val="000000">
                      <a:alpha val="43137"/>
                    </a:srgbClr>
                  </a:outerShdw>
                </a:effectLst>
                <a:latin typeface="Palatino Linotype" panose="02040502050505030304" pitchFamily="18" charset="0"/>
              </a:rPr>
              <a:t>Negligent Hiring (</a:t>
            </a:r>
            <a:r>
              <a:rPr lang="en-US" b="1" dirty="0" err="1">
                <a:effectLst>
                  <a:outerShdw blurRad="38100" dist="38100" dir="2700000" algn="tl">
                    <a:srgbClr val="000000">
                      <a:alpha val="43137"/>
                    </a:srgbClr>
                  </a:outerShdw>
                </a:effectLst>
                <a:latin typeface="Palatino Linotype" panose="02040502050505030304" pitchFamily="18" charset="0"/>
              </a:rPr>
              <a:t>cont</a:t>
            </a:r>
            <a:r>
              <a:rPr lang="en-US" b="1" dirty="0">
                <a:effectLst>
                  <a:outerShdw blurRad="38100" dist="38100" dir="2700000" algn="tl">
                    <a:srgbClr val="000000">
                      <a:alpha val="43137"/>
                    </a:srgbClr>
                  </a:outerShdw>
                </a:effectLst>
                <a:latin typeface="Palatino Linotype" panose="02040502050505030304" pitchFamily="18" charset="0"/>
              </a:rPr>
              <a:t>)</a:t>
            </a:r>
            <a:endParaRPr lang="en-US" dirty="0"/>
          </a:p>
        </p:txBody>
      </p:sp>
      <p:sp>
        <p:nvSpPr>
          <p:cNvPr id="3" name="Content Placeholder 2">
            <a:extLst>
              <a:ext uri="{FF2B5EF4-FFF2-40B4-BE49-F238E27FC236}">
                <a16:creationId xmlns:a16="http://schemas.microsoft.com/office/drawing/2014/main" id="{FDB612FD-60CD-4B48-B904-3AEEC2C43D67}"/>
              </a:ext>
            </a:extLst>
          </p:cNvPr>
          <p:cNvSpPr>
            <a:spLocks noGrp="1"/>
          </p:cNvSpPr>
          <p:nvPr>
            <p:ph idx="1"/>
          </p:nvPr>
        </p:nvSpPr>
        <p:spPr>
          <a:xfrm>
            <a:off x="838200" y="1947545"/>
            <a:ext cx="10515600" cy="4351338"/>
          </a:xfrm>
        </p:spPr>
        <p:txBody>
          <a:bodyPr>
            <a:normAutofit/>
          </a:bodyPr>
          <a:lstStyle/>
          <a:p>
            <a:pPr marL="0" indent="0">
              <a:buNone/>
            </a:pPr>
            <a:r>
              <a:rPr lang="en-US" sz="3200" dirty="0">
                <a:latin typeface="Palatino Linotype" panose="02040502050505030304" pitchFamily="18" charset="0"/>
              </a:rPr>
              <a:t>neighbors, and others in thorough background investigations about issues relating to the applicant’s suitability for police work, by administering pre-employment tests designed to reveal personality traits which are incompatible with police work and post-employment </a:t>
            </a:r>
            <a:r>
              <a:rPr lang="en-US" sz="3200" dirty="0" err="1">
                <a:latin typeface="Palatino Linotype" panose="02040502050505030304" pitchFamily="18" charset="0"/>
              </a:rPr>
              <a:t>preassignment</a:t>
            </a:r>
            <a:r>
              <a:rPr lang="en-US" sz="3200" dirty="0">
                <a:latin typeface="Palatino Linotype" panose="02040502050505030304" pitchFamily="18" charset="0"/>
              </a:rPr>
              <a:t> psychological examinations designed to identify mental illnesses which may render an applicant unsuitable for a position, and by using other methods commonly used by police departments; </a:t>
            </a:r>
          </a:p>
        </p:txBody>
      </p:sp>
    </p:spTree>
    <p:extLst>
      <p:ext uri="{BB962C8B-B14F-4D97-AF65-F5344CB8AC3E}">
        <p14:creationId xmlns:p14="http://schemas.microsoft.com/office/powerpoint/2010/main" val="2042033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702EE-6BDE-4CDB-8BB4-6DDE0F78BB78}"/>
              </a:ext>
            </a:extLst>
          </p:cNvPr>
          <p:cNvSpPr>
            <a:spLocks noGrp="1"/>
          </p:cNvSpPr>
          <p:nvPr>
            <p:ph type="title"/>
          </p:nvPr>
        </p:nvSpPr>
        <p:spPr/>
        <p:txBody>
          <a:bodyPr/>
          <a:lstStyle/>
          <a:p>
            <a:pPr algn="ctr"/>
            <a:r>
              <a:rPr lang="en-US" b="1" dirty="0">
                <a:effectLst>
                  <a:outerShdw blurRad="38100" dist="38100" dir="2700000" algn="tl">
                    <a:srgbClr val="000000">
                      <a:alpha val="43137"/>
                    </a:srgbClr>
                  </a:outerShdw>
                </a:effectLst>
                <a:latin typeface="Palatino Linotype" panose="02040502050505030304" pitchFamily="18" charset="0"/>
              </a:rPr>
              <a:t>Negligent Hiring (</a:t>
            </a:r>
            <a:r>
              <a:rPr lang="en-US" b="1" dirty="0" err="1">
                <a:effectLst>
                  <a:outerShdw blurRad="38100" dist="38100" dir="2700000" algn="tl">
                    <a:srgbClr val="000000">
                      <a:alpha val="43137"/>
                    </a:srgbClr>
                  </a:outerShdw>
                </a:effectLst>
                <a:latin typeface="Palatino Linotype" panose="02040502050505030304" pitchFamily="18" charset="0"/>
              </a:rPr>
              <a:t>cont</a:t>
            </a:r>
            <a:r>
              <a:rPr lang="en-US" b="1" dirty="0">
                <a:effectLst>
                  <a:outerShdw blurRad="38100" dist="38100" dir="2700000" algn="tl">
                    <a:srgbClr val="000000">
                      <a:alpha val="43137"/>
                    </a:srgbClr>
                  </a:outerShdw>
                </a:effectLst>
                <a:latin typeface="Palatino Linotype" panose="02040502050505030304" pitchFamily="18" charset="0"/>
              </a:rPr>
              <a:t>)</a:t>
            </a:r>
            <a:endParaRPr lang="en-US" dirty="0"/>
          </a:p>
        </p:txBody>
      </p:sp>
      <p:sp>
        <p:nvSpPr>
          <p:cNvPr id="3" name="Content Placeholder 2">
            <a:extLst>
              <a:ext uri="{FF2B5EF4-FFF2-40B4-BE49-F238E27FC236}">
                <a16:creationId xmlns:a16="http://schemas.microsoft.com/office/drawing/2014/main" id="{FDB612FD-60CD-4B48-B904-3AEEC2C43D67}"/>
              </a:ext>
            </a:extLst>
          </p:cNvPr>
          <p:cNvSpPr>
            <a:spLocks noGrp="1"/>
          </p:cNvSpPr>
          <p:nvPr>
            <p:ph idx="1"/>
          </p:nvPr>
        </p:nvSpPr>
        <p:spPr>
          <a:xfrm>
            <a:off x="838200" y="1947545"/>
            <a:ext cx="10515600" cy="4351338"/>
          </a:xfrm>
        </p:spPr>
        <p:txBody>
          <a:bodyPr>
            <a:normAutofit/>
          </a:bodyPr>
          <a:lstStyle/>
          <a:p>
            <a:pPr marL="0" indent="0">
              <a:buNone/>
            </a:pPr>
            <a:r>
              <a:rPr lang="en-US" sz="3200" dirty="0">
                <a:latin typeface="Palatino Linotype" panose="02040502050505030304" pitchFamily="18" charset="0"/>
              </a:rPr>
              <a:t>and, also, that if such </a:t>
            </a:r>
            <a:r>
              <a:rPr lang="en-US" sz="3200" dirty="0" err="1">
                <a:latin typeface="Palatino Linotype" panose="02040502050505030304" pitchFamily="18" charset="0"/>
              </a:rPr>
              <a:t>prehiring</a:t>
            </a:r>
            <a:r>
              <a:rPr lang="en-US" sz="3200" dirty="0">
                <a:latin typeface="Palatino Linotype" panose="02040502050505030304" pitchFamily="18" charset="0"/>
              </a:rPr>
              <a:t> and </a:t>
            </a:r>
            <a:r>
              <a:rPr lang="en-US" sz="3200" dirty="0" err="1">
                <a:latin typeface="Palatino Linotype" panose="02040502050505030304" pitchFamily="18" charset="0"/>
              </a:rPr>
              <a:t>preassignment</a:t>
            </a:r>
            <a:r>
              <a:rPr lang="en-US" sz="3200" dirty="0">
                <a:latin typeface="Palatino Linotype" panose="02040502050505030304" pitchFamily="18" charset="0"/>
              </a:rPr>
              <a:t> investigation had been completed it would likely have revealed reasonably available evidence that the applicant had a dangerous propensity making the applicant unsuitable for police work; </a:t>
            </a:r>
          </a:p>
        </p:txBody>
      </p:sp>
    </p:spTree>
    <p:extLst>
      <p:ext uri="{BB962C8B-B14F-4D97-AF65-F5344CB8AC3E}">
        <p14:creationId xmlns:p14="http://schemas.microsoft.com/office/powerpoint/2010/main" val="3669748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4A371-DEF6-456F-9AE1-892D377CB942}"/>
              </a:ext>
            </a:extLst>
          </p:cNvPr>
          <p:cNvSpPr>
            <a:spLocks noGrp="1"/>
          </p:cNvSpPr>
          <p:nvPr>
            <p:ph type="title"/>
          </p:nvPr>
        </p:nvSpPr>
        <p:spPr/>
        <p:txBody>
          <a:bodyPr/>
          <a:lstStyle/>
          <a:p>
            <a:pPr algn="ctr"/>
            <a:r>
              <a:rPr lang="en-US" b="1" dirty="0">
                <a:effectLst>
                  <a:outerShdw blurRad="38100" dist="38100" dir="2700000" algn="tl">
                    <a:srgbClr val="000000">
                      <a:alpha val="43137"/>
                    </a:srgbClr>
                  </a:outerShdw>
                </a:effectLst>
                <a:latin typeface="Palatino Linotype" panose="02040502050505030304" pitchFamily="18" charset="0"/>
              </a:rPr>
              <a:t>Negligent Hiring (</a:t>
            </a:r>
            <a:r>
              <a:rPr lang="en-US" b="1" dirty="0" err="1">
                <a:effectLst>
                  <a:outerShdw blurRad="38100" dist="38100" dir="2700000" algn="tl">
                    <a:srgbClr val="000000">
                      <a:alpha val="43137"/>
                    </a:srgbClr>
                  </a:outerShdw>
                </a:effectLst>
                <a:latin typeface="Palatino Linotype" panose="02040502050505030304" pitchFamily="18" charset="0"/>
              </a:rPr>
              <a:t>cont</a:t>
            </a:r>
            <a:r>
              <a:rPr lang="en-US" b="1" dirty="0">
                <a:effectLst>
                  <a:outerShdw blurRad="38100" dist="38100" dir="2700000" algn="tl">
                    <a:srgbClr val="000000">
                      <a:alpha val="43137"/>
                    </a:srgbClr>
                  </a:outerShdw>
                </a:effectLst>
                <a:latin typeface="Palatino Linotype" panose="02040502050505030304" pitchFamily="18" charset="0"/>
              </a:rPr>
              <a:t>)</a:t>
            </a:r>
            <a:endParaRPr lang="en-US" dirty="0"/>
          </a:p>
        </p:txBody>
      </p:sp>
      <p:sp>
        <p:nvSpPr>
          <p:cNvPr id="3" name="Content Placeholder 2">
            <a:extLst>
              <a:ext uri="{FF2B5EF4-FFF2-40B4-BE49-F238E27FC236}">
                <a16:creationId xmlns:a16="http://schemas.microsoft.com/office/drawing/2014/main" id="{8DD24A41-2D7A-4650-857D-38A90204859D}"/>
              </a:ext>
            </a:extLst>
          </p:cNvPr>
          <p:cNvSpPr>
            <a:spLocks noGrp="1"/>
          </p:cNvSpPr>
          <p:nvPr>
            <p:ph idx="1"/>
          </p:nvPr>
        </p:nvSpPr>
        <p:spPr/>
        <p:txBody>
          <a:bodyPr/>
          <a:lstStyle/>
          <a:p>
            <a:pPr marL="0" indent="0">
              <a:buNone/>
            </a:pPr>
            <a:r>
              <a:rPr lang="en-US" sz="3200" dirty="0">
                <a:latin typeface="Palatino Linotype" panose="02040502050505030304" pitchFamily="18" charset="0"/>
              </a:rPr>
              <a:t>Third, that after the employer hired the applicant, he injured the plaintiff due to the reasonably discoverable or known dangerous propensity.</a:t>
            </a:r>
          </a:p>
          <a:p>
            <a:endParaRPr lang="en-US" dirty="0"/>
          </a:p>
        </p:txBody>
      </p:sp>
    </p:spTree>
    <p:extLst>
      <p:ext uri="{BB962C8B-B14F-4D97-AF65-F5344CB8AC3E}">
        <p14:creationId xmlns:p14="http://schemas.microsoft.com/office/powerpoint/2010/main" val="194487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BF9F7-87A8-49A4-933C-A35887CD782E}"/>
              </a:ext>
            </a:extLst>
          </p:cNvPr>
          <p:cNvSpPr>
            <a:spLocks noGrp="1"/>
          </p:cNvSpPr>
          <p:nvPr>
            <p:ph type="title"/>
          </p:nvPr>
        </p:nvSpPr>
        <p:spPr/>
        <p:txBody>
          <a:bodyPr/>
          <a:lstStyle/>
          <a:p>
            <a:pPr algn="ctr"/>
            <a:r>
              <a:rPr lang="en-US" dirty="0">
                <a:latin typeface="Palatino Linotype" panose="02040502050505030304" pitchFamily="18" charset="0"/>
              </a:rPr>
              <a:t>Why investigate applicant backgrounds?</a:t>
            </a:r>
          </a:p>
        </p:txBody>
      </p:sp>
      <p:sp>
        <p:nvSpPr>
          <p:cNvPr id="3" name="Content Placeholder 2">
            <a:extLst>
              <a:ext uri="{FF2B5EF4-FFF2-40B4-BE49-F238E27FC236}">
                <a16:creationId xmlns:a16="http://schemas.microsoft.com/office/drawing/2014/main" id="{D8115071-99C3-476A-8B57-1A0DD3D1C969}"/>
              </a:ext>
            </a:extLst>
          </p:cNvPr>
          <p:cNvSpPr>
            <a:spLocks noGrp="1"/>
          </p:cNvSpPr>
          <p:nvPr>
            <p:ph idx="1"/>
          </p:nvPr>
        </p:nvSpPr>
        <p:spPr>
          <a:xfrm>
            <a:off x="838200" y="2164079"/>
            <a:ext cx="10515600" cy="4012883"/>
          </a:xfrm>
        </p:spPr>
        <p:txBody>
          <a:bodyPr/>
          <a:lstStyle/>
          <a:p>
            <a:r>
              <a:rPr lang="en-US" dirty="0">
                <a:latin typeface="Palatino Linotype" panose="02040502050505030304" pitchFamily="18" charset="0"/>
              </a:rPr>
              <a:t>It’s mandated by state law [70 O.S. § 3311 (E)]</a:t>
            </a:r>
          </a:p>
          <a:p>
            <a:endParaRPr lang="en-US" dirty="0">
              <a:latin typeface="Palatino Linotype" panose="02040502050505030304" pitchFamily="18" charset="0"/>
            </a:endParaRPr>
          </a:p>
          <a:p>
            <a:r>
              <a:rPr lang="en-US" dirty="0">
                <a:latin typeface="Palatino Linotype" panose="02040502050505030304" pitchFamily="18" charset="0"/>
              </a:rPr>
              <a:t>You are entering into a 25 year relationship with a person</a:t>
            </a:r>
          </a:p>
          <a:p>
            <a:endParaRPr lang="en-US" dirty="0">
              <a:latin typeface="Palatino Linotype" panose="02040502050505030304" pitchFamily="18" charset="0"/>
            </a:endParaRPr>
          </a:p>
          <a:p>
            <a:r>
              <a:rPr lang="en-US" dirty="0">
                <a:latin typeface="Palatino Linotype" panose="02040502050505030304" pitchFamily="18" charset="0"/>
              </a:rPr>
              <a:t>Your agency’s future is dictated by today’s hiring decisions</a:t>
            </a:r>
          </a:p>
          <a:p>
            <a:endParaRPr lang="en-US" dirty="0">
              <a:latin typeface="Palatino Linotype" panose="02040502050505030304" pitchFamily="18" charset="0"/>
            </a:endParaRPr>
          </a:p>
          <a:p>
            <a:r>
              <a:rPr lang="en-US" dirty="0">
                <a:latin typeface="Palatino Linotype" panose="02040502050505030304" pitchFamily="18" charset="0"/>
              </a:rPr>
              <a:t>1983 claims for negligent hiring </a:t>
            </a:r>
          </a:p>
        </p:txBody>
      </p:sp>
    </p:spTree>
    <p:extLst>
      <p:ext uri="{BB962C8B-B14F-4D97-AF65-F5344CB8AC3E}">
        <p14:creationId xmlns:p14="http://schemas.microsoft.com/office/powerpoint/2010/main" val="3308551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D8933-46C4-4827-BE03-211101C3A5EB}"/>
              </a:ext>
            </a:extLst>
          </p:cNvPr>
          <p:cNvSpPr>
            <a:spLocks noGrp="1"/>
          </p:cNvSpPr>
          <p:nvPr>
            <p:ph type="title"/>
          </p:nvPr>
        </p:nvSpPr>
        <p:spPr/>
        <p:txBody>
          <a:bodyPr/>
          <a:lstStyle/>
          <a:p>
            <a:pPr algn="ctr"/>
            <a:r>
              <a:rPr lang="en-US" b="1" dirty="0">
                <a:effectLst>
                  <a:outerShdw blurRad="38100" dist="38100" dir="2700000" algn="tl">
                    <a:srgbClr val="000000">
                      <a:alpha val="43137"/>
                    </a:srgbClr>
                  </a:outerShdw>
                </a:effectLst>
                <a:latin typeface="Palatino Linotype" panose="02040502050505030304" pitchFamily="18" charset="0"/>
              </a:rPr>
              <a:t>Negligent Hiring (</a:t>
            </a:r>
            <a:r>
              <a:rPr lang="en-US" b="1" dirty="0" err="1">
                <a:effectLst>
                  <a:outerShdw blurRad="38100" dist="38100" dir="2700000" algn="tl">
                    <a:srgbClr val="000000">
                      <a:alpha val="43137"/>
                    </a:srgbClr>
                  </a:outerShdw>
                </a:effectLst>
                <a:latin typeface="Palatino Linotype" panose="02040502050505030304" pitchFamily="18" charset="0"/>
              </a:rPr>
              <a:t>cont</a:t>
            </a:r>
            <a:r>
              <a:rPr lang="en-US" b="1" dirty="0">
                <a:effectLst>
                  <a:outerShdw blurRad="38100" dist="38100" dir="2700000" algn="tl">
                    <a:srgbClr val="000000">
                      <a:alpha val="43137"/>
                    </a:srgbClr>
                  </a:outerShdw>
                </a:effectLst>
                <a:latin typeface="Palatino Linotype" panose="02040502050505030304" pitchFamily="18" charset="0"/>
              </a:rPr>
              <a:t>)</a:t>
            </a:r>
            <a:endParaRPr lang="en-US" dirty="0"/>
          </a:p>
        </p:txBody>
      </p:sp>
      <p:sp>
        <p:nvSpPr>
          <p:cNvPr id="3" name="Content Placeholder 2">
            <a:extLst>
              <a:ext uri="{FF2B5EF4-FFF2-40B4-BE49-F238E27FC236}">
                <a16:creationId xmlns:a16="http://schemas.microsoft.com/office/drawing/2014/main" id="{7F640CB7-65D9-4E93-B5E5-8C829BB858A9}"/>
              </a:ext>
            </a:extLst>
          </p:cNvPr>
          <p:cNvSpPr>
            <a:spLocks noGrp="1"/>
          </p:cNvSpPr>
          <p:nvPr>
            <p:ph idx="1"/>
          </p:nvPr>
        </p:nvSpPr>
        <p:spPr/>
        <p:txBody>
          <a:bodyPr/>
          <a:lstStyle/>
          <a:p>
            <a:pPr marL="0" indent="0">
              <a:buNone/>
            </a:pPr>
            <a:r>
              <a:rPr lang="en-US" sz="3200" dirty="0">
                <a:latin typeface="Palatino Linotype" panose="02040502050505030304" pitchFamily="18" charset="0"/>
              </a:rPr>
              <a:t>In addition, agencies also may be exposed to increasing levels of liability under the theory of negligent reference where the plaintiff can prove that a police department possessed information revealing a former employee’s unsuitability for police work or dangerous propensities but failed to release such information when it was requested by a subsequent hiring agency, resulting in the dangerous employee being hired into a position of trust, which hiring resulted in another person being hurt.</a:t>
            </a:r>
          </a:p>
          <a:p>
            <a:endParaRPr lang="en-US" dirty="0"/>
          </a:p>
        </p:txBody>
      </p:sp>
    </p:spTree>
    <p:extLst>
      <p:ext uri="{BB962C8B-B14F-4D97-AF65-F5344CB8AC3E}">
        <p14:creationId xmlns:p14="http://schemas.microsoft.com/office/powerpoint/2010/main" val="1947250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F0DFE-226A-433F-BEE9-1761F2ECB167}"/>
              </a:ext>
            </a:extLst>
          </p:cNvPr>
          <p:cNvSpPr>
            <a:spLocks noGrp="1"/>
          </p:cNvSpPr>
          <p:nvPr>
            <p:ph type="title"/>
          </p:nvPr>
        </p:nvSpPr>
        <p:spPr/>
        <p:txBody>
          <a:bodyPr/>
          <a:lstStyle/>
          <a:p>
            <a:pPr algn="ctr"/>
            <a:r>
              <a:rPr lang="en-US" b="1" dirty="0">
                <a:effectLst>
                  <a:outerShdw blurRad="38100" dist="38100" dir="2700000" algn="tl">
                    <a:srgbClr val="000000">
                      <a:alpha val="43137"/>
                    </a:srgbClr>
                  </a:outerShdw>
                </a:effectLst>
                <a:latin typeface="Palatino Linotype" panose="02040502050505030304" pitchFamily="18" charset="0"/>
              </a:rPr>
              <a:t>Background </a:t>
            </a:r>
            <a:r>
              <a:rPr lang="en-US" b="1" dirty="0" err="1">
                <a:effectLst>
                  <a:outerShdw blurRad="38100" dist="38100" dir="2700000" algn="tl">
                    <a:srgbClr val="000000">
                      <a:alpha val="43137"/>
                    </a:srgbClr>
                  </a:outerShdw>
                </a:effectLst>
                <a:latin typeface="Palatino Linotype" panose="02040502050505030304" pitchFamily="18" charset="0"/>
              </a:rPr>
              <a:t>Questionairre</a:t>
            </a:r>
            <a:r>
              <a:rPr lang="en-US" b="1" dirty="0">
                <a:effectLst>
                  <a:outerShdw blurRad="38100" dist="38100" dir="2700000" algn="tl">
                    <a:srgbClr val="000000">
                      <a:alpha val="43137"/>
                    </a:srgbClr>
                  </a:outerShdw>
                </a:effectLst>
                <a:latin typeface="Palatino Linotype" panose="02040502050505030304" pitchFamily="18" charset="0"/>
              </a:rPr>
              <a:t> </a:t>
            </a:r>
          </a:p>
        </p:txBody>
      </p:sp>
      <p:sp>
        <p:nvSpPr>
          <p:cNvPr id="3" name="Content Placeholder 2">
            <a:extLst>
              <a:ext uri="{FF2B5EF4-FFF2-40B4-BE49-F238E27FC236}">
                <a16:creationId xmlns:a16="http://schemas.microsoft.com/office/drawing/2014/main" id="{B46CABB1-B9D6-4282-A9EB-84BC1D976788}"/>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917547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947F4-697D-4FD5-A07E-169F251DB965}"/>
              </a:ext>
            </a:extLst>
          </p:cNvPr>
          <p:cNvSpPr>
            <a:spLocks noGrp="1"/>
          </p:cNvSpPr>
          <p:nvPr>
            <p:ph type="title"/>
          </p:nvPr>
        </p:nvSpPr>
        <p:spPr/>
        <p:txBody>
          <a:bodyPr/>
          <a:lstStyle/>
          <a:p>
            <a:pPr algn="ctr"/>
            <a:r>
              <a:rPr lang="en-US" b="1" dirty="0">
                <a:effectLst>
                  <a:outerShdw blurRad="38100" dist="38100" dir="2700000" algn="tl">
                    <a:srgbClr val="000000">
                      <a:alpha val="43137"/>
                    </a:srgbClr>
                  </a:outerShdw>
                </a:effectLst>
                <a:latin typeface="Palatino Linotype" panose="02040502050505030304" pitchFamily="18" charset="0"/>
              </a:rPr>
              <a:t>The Investigation Process</a:t>
            </a:r>
          </a:p>
        </p:txBody>
      </p:sp>
      <p:sp>
        <p:nvSpPr>
          <p:cNvPr id="3" name="Content Placeholder 2">
            <a:extLst>
              <a:ext uri="{FF2B5EF4-FFF2-40B4-BE49-F238E27FC236}">
                <a16:creationId xmlns:a16="http://schemas.microsoft.com/office/drawing/2014/main" id="{A1FC8F54-C7C8-46F2-82F4-F7AE6122C5FF}"/>
              </a:ext>
            </a:extLst>
          </p:cNvPr>
          <p:cNvSpPr>
            <a:spLocks noGrp="1"/>
          </p:cNvSpPr>
          <p:nvPr>
            <p:ph idx="1"/>
          </p:nvPr>
        </p:nvSpPr>
        <p:spPr/>
        <p:txBody>
          <a:bodyPr>
            <a:normAutofit lnSpcReduction="10000"/>
          </a:bodyPr>
          <a:lstStyle/>
          <a:p>
            <a:pPr marL="0" indent="0">
              <a:buNone/>
            </a:pPr>
            <a:r>
              <a:rPr lang="en-US" sz="4000" dirty="0">
                <a:latin typeface="Palatino Linotype" panose="02040502050505030304" pitchFamily="18" charset="0"/>
              </a:rPr>
              <a:t>A police applicant background investigation should take between 14 and 21 days.  During that time:</a:t>
            </a:r>
          </a:p>
          <a:p>
            <a:pPr lvl="1"/>
            <a:r>
              <a:rPr lang="en-US" sz="3200" dirty="0">
                <a:latin typeface="Palatino Linotype" panose="02040502050505030304" pitchFamily="18" charset="0"/>
              </a:rPr>
              <a:t>Receive assignment and materials </a:t>
            </a:r>
          </a:p>
          <a:p>
            <a:pPr lvl="1"/>
            <a:r>
              <a:rPr lang="en-US" sz="3200" dirty="0">
                <a:latin typeface="Palatino Linotype" panose="02040502050505030304" pitchFamily="18" charset="0"/>
              </a:rPr>
              <a:t>Meet with the applicant</a:t>
            </a:r>
          </a:p>
          <a:p>
            <a:pPr lvl="1"/>
            <a:r>
              <a:rPr lang="en-US" sz="3200" dirty="0">
                <a:latin typeface="Palatino Linotype" panose="02040502050505030304" pitchFamily="18" charset="0"/>
              </a:rPr>
              <a:t>Perform investigative work</a:t>
            </a:r>
          </a:p>
          <a:p>
            <a:pPr lvl="1"/>
            <a:r>
              <a:rPr lang="en-US" sz="3200" dirty="0">
                <a:latin typeface="Palatino Linotype" panose="02040502050505030304" pitchFamily="18" charset="0"/>
              </a:rPr>
              <a:t>In-home interview with family</a:t>
            </a:r>
          </a:p>
          <a:p>
            <a:pPr lvl="1"/>
            <a:r>
              <a:rPr lang="en-US" sz="3200" dirty="0">
                <a:latin typeface="Palatino Linotype" panose="02040502050505030304" pitchFamily="18" charset="0"/>
              </a:rPr>
              <a:t>Private disclosure interview, if necessary</a:t>
            </a:r>
          </a:p>
          <a:p>
            <a:pPr lvl="1"/>
            <a:r>
              <a:rPr lang="en-US" sz="3200" dirty="0">
                <a:latin typeface="Palatino Linotype" panose="02040502050505030304" pitchFamily="18" charset="0"/>
              </a:rPr>
              <a:t>Prepare and submit report</a:t>
            </a:r>
          </a:p>
          <a:p>
            <a:endParaRPr lang="en-US" dirty="0"/>
          </a:p>
        </p:txBody>
      </p:sp>
    </p:spTree>
    <p:extLst>
      <p:ext uri="{BB962C8B-B14F-4D97-AF65-F5344CB8AC3E}">
        <p14:creationId xmlns:p14="http://schemas.microsoft.com/office/powerpoint/2010/main" val="1701562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effectLst>
                  <a:outerShdw blurRad="38100" dist="38100" dir="2700000" algn="tl">
                    <a:srgbClr val="000000">
                      <a:alpha val="43137"/>
                    </a:srgbClr>
                  </a:outerShdw>
                </a:effectLst>
                <a:latin typeface="Palatino Linotype" panose="02040502050505030304" pitchFamily="18" charset="0"/>
              </a:rPr>
              <a:t>First Meeting With Applicant</a:t>
            </a:r>
          </a:p>
        </p:txBody>
      </p:sp>
      <p:sp>
        <p:nvSpPr>
          <p:cNvPr id="3" name="Content Placeholder 2"/>
          <p:cNvSpPr>
            <a:spLocks noGrp="1"/>
          </p:cNvSpPr>
          <p:nvPr>
            <p:ph idx="1"/>
          </p:nvPr>
        </p:nvSpPr>
        <p:spPr/>
        <p:txBody>
          <a:bodyPr/>
          <a:lstStyle/>
          <a:p>
            <a:r>
              <a:rPr lang="en-US" dirty="0">
                <a:latin typeface="Palatino Linotype" panose="02040502050505030304" pitchFamily="18" charset="0"/>
              </a:rPr>
              <a:t>The purpose of this meeting is introduce yourself the applicant, to better explain the process, and to obtain any shortcuts the applicant offers.</a:t>
            </a:r>
          </a:p>
          <a:p>
            <a:r>
              <a:rPr lang="en-US" dirty="0">
                <a:latin typeface="Palatino Linotype" panose="02040502050505030304" pitchFamily="18" charset="0"/>
              </a:rPr>
              <a:t>This meeting is the best time to ask to see his social media.  Ask for consent to see anything he will allow.  (</a:t>
            </a:r>
            <a:r>
              <a:rPr lang="en-US" i="1" dirty="0">
                <a:latin typeface="Palatino Linotype" panose="02040502050505030304" pitchFamily="18" charset="0"/>
              </a:rPr>
              <a:t>We cannot require an applicant to provide their passwords – this must be consensual.)</a:t>
            </a:r>
          </a:p>
          <a:p>
            <a:r>
              <a:rPr lang="en-US" dirty="0">
                <a:latin typeface="Palatino Linotype" panose="02040502050505030304" pitchFamily="18" charset="0"/>
              </a:rPr>
              <a:t>This should be a private meeting with just you and the applicant.  Your car is the best place.</a:t>
            </a:r>
          </a:p>
          <a:p>
            <a:r>
              <a:rPr lang="en-US" dirty="0">
                <a:latin typeface="Palatino Linotype" panose="02040502050505030304" pitchFamily="18" charset="0"/>
              </a:rPr>
              <a:t>Ask who you will find that will say bad things about them.  “Give me the bad now before I find it on my own.”</a:t>
            </a:r>
          </a:p>
        </p:txBody>
      </p:sp>
    </p:spTree>
    <p:extLst>
      <p:ext uri="{BB962C8B-B14F-4D97-AF65-F5344CB8AC3E}">
        <p14:creationId xmlns:p14="http://schemas.microsoft.com/office/powerpoint/2010/main" val="20575231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effectLst>
                  <a:outerShdw blurRad="38100" dist="38100" dir="2700000" algn="tl">
                    <a:srgbClr val="000000">
                      <a:alpha val="43137"/>
                    </a:srgbClr>
                  </a:outerShdw>
                </a:effectLst>
                <a:latin typeface="Palatino Linotype" panose="02040502050505030304" pitchFamily="18" charset="0"/>
              </a:rPr>
              <a:t>Shortcut Questions</a:t>
            </a:r>
          </a:p>
        </p:txBody>
      </p:sp>
      <p:sp>
        <p:nvSpPr>
          <p:cNvPr id="3" name="Content Placeholder 2"/>
          <p:cNvSpPr>
            <a:spLocks noGrp="1"/>
          </p:cNvSpPr>
          <p:nvPr>
            <p:ph idx="1"/>
          </p:nvPr>
        </p:nvSpPr>
        <p:spPr/>
        <p:txBody>
          <a:bodyPr/>
          <a:lstStyle/>
          <a:p>
            <a:pPr lvl="1"/>
            <a:r>
              <a:rPr lang="en-US" sz="2800" dirty="0">
                <a:latin typeface="Palatino Linotype" panose="02040502050505030304" pitchFamily="18" charset="0"/>
                <a:cs typeface="Arial" pitchFamily="34" charset="0"/>
              </a:rPr>
              <a:t>“Have you ever done anything, not included in your biographical outline, that may effect the outcome of this background investigation”</a:t>
            </a:r>
          </a:p>
          <a:p>
            <a:pPr lvl="1"/>
            <a:endParaRPr lang="en-US" sz="2800" dirty="0">
              <a:latin typeface="Palatino Linotype" panose="02040502050505030304" pitchFamily="18" charset="0"/>
              <a:cs typeface="Arial" pitchFamily="34" charset="0"/>
            </a:endParaRPr>
          </a:p>
          <a:p>
            <a:pPr lvl="1"/>
            <a:r>
              <a:rPr lang="en-US" sz="2800" dirty="0">
                <a:latin typeface="Palatino Linotype" panose="02040502050505030304" pitchFamily="18" charset="0"/>
                <a:cs typeface="Arial" pitchFamily="34" charset="0"/>
              </a:rPr>
              <a:t>“Do you have any reason to believe someone would say anything negative about you…true or untrue”  (Note this is a rephrasing of the first question)</a:t>
            </a:r>
          </a:p>
          <a:p>
            <a:pPr lvl="1"/>
            <a:endParaRPr lang="en-US" sz="1400" i="1" dirty="0">
              <a:latin typeface="Arial" pitchFamily="34" charset="0"/>
              <a:cs typeface="Arial" pitchFamily="34" charset="0"/>
            </a:endParaRPr>
          </a:p>
        </p:txBody>
      </p:sp>
    </p:spTree>
    <p:extLst>
      <p:ext uri="{BB962C8B-B14F-4D97-AF65-F5344CB8AC3E}">
        <p14:creationId xmlns:p14="http://schemas.microsoft.com/office/powerpoint/2010/main" val="36900210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effectLst>
                  <a:outerShdw blurRad="38100" dist="38100" dir="2700000" algn="tl">
                    <a:srgbClr val="000000">
                      <a:alpha val="43137"/>
                    </a:srgbClr>
                  </a:outerShdw>
                </a:effectLst>
                <a:latin typeface="Palatino Linotype" panose="02040502050505030304" pitchFamily="18" charset="0"/>
              </a:rPr>
              <a:t>Social Media Audit</a:t>
            </a:r>
          </a:p>
        </p:txBody>
      </p:sp>
      <p:sp>
        <p:nvSpPr>
          <p:cNvPr id="3" name="Content Placeholder 2"/>
          <p:cNvSpPr>
            <a:spLocks noGrp="1"/>
          </p:cNvSpPr>
          <p:nvPr>
            <p:ph idx="1"/>
          </p:nvPr>
        </p:nvSpPr>
        <p:spPr/>
        <p:txBody>
          <a:bodyPr/>
          <a:lstStyle/>
          <a:p>
            <a:pPr marL="0" indent="0" algn="ctr">
              <a:buNone/>
            </a:pPr>
            <a:r>
              <a:rPr lang="en-US" sz="4800" dirty="0">
                <a:solidFill>
                  <a:srgbClr val="1003BD"/>
                </a:solidFill>
                <a:latin typeface="Palatino Linotype" panose="02040502050505030304" pitchFamily="18" charset="0"/>
                <a:cs typeface="Arial" pitchFamily="34" charset="0"/>
              </a:rPr>
              <a:t>If the applicant does not wish to provide access to their social networking sites, note it in the report.  Their decision not to share access is not to be used against them.</a:t>
            </a:r>
          </a:p>
          <a:p>
            <a:pPr marL="0" indent="0">
              <a:buNone/>
            </a:pPr>
            <a:endParaRPr lang="en-US" dirty="0"/>
          </a:p>
        </p:txBody>
      </p:sp>
    </p:spTree>
    <p:extLst>
      <p:ext uri="{BB962C8B-B14F-4D97-AF65-F5344CB8AC3E}">
        <p14:creationId xmlns:p14="http://schemas.microsoft.com/office/powerpoint/2010/main" val="3071558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825625"/>
          </a:xfrm>
        </p:spPr>
        <p:txBody>
          <a:bodyPr>
            <a:normAutofit fontScale="90000"/>
          </a:bodyPr>
          <a:lstStyle/>
          <a:p>
            <a:pPr algn="ctr"/>
            <a:r>
              <a:rPr lang="en-US" b="1" i="1" dirty="0">
                <a:effectLst>
                  <a:outerShdw blurRad="38100" dist="38100" dir="2700000" algn="tl">
                    <a:srgbClr val="000000">
                      <a:alpha val="43137"/>
                    </a:srgbClr>
                  </a:outerShdw>
                </a:effectLst>
                <a:latin typeface="Palatino Linotype" panose="02040502050505030304" pitchFamily="18" charset="0"/>
              </a:rPr>
              <a:t>Performing Investigative Work</a:t>
            </a:r>
            <a:br>
              <a:rPr lang="en-US" b="1" i="1" dirty="0">
                <a:effectLst>
                  <a:outerShdw blurRad="38100" dist="38100" dir="2700000" algn="tl">
                    <a:srgbClr val="000000">
                      <a:alpha val="43137"/>
                    </a:srgbClr>
                  </a:outerShdw>
                </a:effectLst>
                <a:latin typeface="Palatino Linotype" panose="02040502050505030304" pitchFamily="18" charset="0"/>
              </a:rPr>
            </a:br>
            <a:r>
              <a:rPr lang="en-US" sz="3600" dirty="0">
                <a:latin typeface="Palatino Linotype" panose="02040502050505030304" pitchFamily="18" charset="0"/>
              </a:rPr>
              <a:t>This starts the moment you learn the identity of your applicant and continues until you submit your report.</a:t>
            </a:r>
            <a:br>
              <a:rPr lang="en-US" dirty="0"/>
            </a:br>
            <a:endParaRPr lang="en-US" b="1" i="1"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838200" y="2038349"/>
            <a:ext cx="5181600" cy="4138613"/>
          </a:xfrm>
        </p:spPr>
        <p:txBody>
          <a:bodyPr/>
          <a:lstStyle/>
          <a:p>
            <a:r>
              <a:rPr lang="en-US" dirty="0">
                <a:latin typeface="Palatino Linotype" panose="02040502050505030304" pitchFamily="18" charset="0"/>
              </a:rPr>
              <a:t>Looking for:</a:t>
            </a:r>
          </a:p>
          <a:p>
            <a:pPr lvl="1"/>
            <a:r>
              <a:rPr lang="en-US" dirty="0">
                <a:latin typeface="Palatino Linotype" panose="02040502050505030304" pitchFamily="18" charset="0"/>
              </a:rPr>
              <a:t>History of untruthfulness</a:t>
            </a:r>
          </a:p>
          <a:p>
            <a:pPr lvl="1"/>
            <a:r>
              <a:rPr lang="en-US" dirty="0">
                <a:latin typeface="Palatino Linotype" panose="02040502050505030304" pitchFamily="18" charset="0"/>
              </a:rPr>
              <a:t>Poor work habits</a:t>
            </a:r>
          </a:p>
          <a:p>
            <a:pPr lvl="1"/>
            <a:r>
              <a:rPr lang="en-US" dirty="0">
                <a:latin typeface="Palatino Linotype" panose="02040502050505030304" pitchFamily="18" charset="0"/>
              </a:rPr>
              <a:t>Inability to work as a team</a:t>
            </a:r>
          </a:p>
          <a:p>
            <a:pPr lvl="1"/>
            <a:r>
              <a:rPr lang="en-US" dirty="0">
                <a:latin typeface="Palatino Linotype" panose="02040502050505030304" pitchFamily="18" charset="0"/>
              </a:rPr>
              <a:t>Compromised moral compass</a:t>
            </a:r>
          </a:p>
          <a:p>
            <a:pPr lvl="1"/>
            <a:r>
              <a:rPr lang="en-US" dirty="0">
                <a:latin typeface="Palatino Linotype" panose="02040502050505030304" pitchFamily="18" charset="0"/>
              </a:rPr>
              <a:t>Evidence of immaturity </a:t>
            </a:r>
          </a:p>
          <a:p>
            <a:pPr lvl="1"/>
            <a:r>
              <a:rPr lang="en-US" dirty="0">
                <a:latin typeface="Palatino Linotype" panose="02040502050505030304" pitchFamily="18" charset="0"/>
              </a:rPr>
              <a:t>Irresponsibility</a:t>
            </a:r>
          </a:p>
          <a:p>
            <a:pPr lvl="1"/>
            <a:r>
              <a:rPr lang="en-US" dirty="0">
                <a:latin typeface="Palatino Linotype" panose="02040502050505030304" pitchFamily="18" charset="0"/>
              </a:rPr>
              <a:t>Lack of confidence</a:t>
            </a:r>
          </a:p>
          <a:p>
            <a:pPr marL="457200" lvl="1" indent="0">
              <a:buNone/>
            </a:pPr>
            <a:endParaRPr lang="en-US" dirty="0"/>
          </a:p>
        </p:txBody>
      </p:sp>
      <p:sp>
        <p:nvSpPr>
          <p:cNvPr id="6" name="Content Placeholder 5"/>
          <p:cNvSpPr>
            <a:spLocks noGrp="1"/>
          </p:cNvSpPr>
          <p:nvPr>
            <p:ph sz="half" idx="2"/>
          </p:nvPr>
        </p:nvSpPr>
        <p:spPr>
          <a:xfrm>
            <a:off x="6172200" y="2038349"/>
            <a:ext cx="5181600" cy="4138614"/>
          </a:xfrm>
        </p:spPr>
        <p:txBody>
          <a:bodyPr/>
          <a:lstStyle/>
          <a:p>
            <a:r>
              <a:rPr lang="en-US" dirty="0">
                <a:latin typeface="Palatino Linotype" panose="02040502050505030304" pitchFamily="18" charset="0"/>
              </a:rPr>
              <a:t>Looking for:</a:t>
            </a:r>
          </a:p>
          <a:p>
            <a:pPr lvl="1"/>
            <a:r>
              <a:rPr lang="en-US" dirty="0">
                <a:latin typeface="Palatino Linotype" panose="02040502050505030304" pitchFamily="18" charset="0"/>
              </a:rPr>
              <a:t>Indicators of substance abuse</a:t>
            </a:r>
          </a:p>
          <a:p>
            <a:pPr lvl="1"/>
            <a:r>
              <a:rPr lang="en-US" dirty="0">
                <a:latin typeface="Palatino Linotype" panose="02040502050505030304" pitchFamily="18" charset="0"/>
              </a:rPr>
              <a:t>Violent temper</a:t>
            </a:r>
          </a:p>
          <a:p>
            <a:pPr lvl="1"/>
            <a:r>
              <a:rPr lang="en-US" dirty="0">
                <a:latin typeface="Palatino Linotype" panose="02040502050505030304" pitchFamily="18" charset="0"/>
              </a:rPr>
              <a:t>Inability to handle stress</a:t>
            </a:r>
          </a:p>
          <a:p>
            <a:pPr lvl="1"/>
            <a:r>
              <a:rPr lang="en-US" dirty="0">
                <a:latin typeface="Palatino Linotype" panose="02040502050505030304" pitchFamily="18" charset="0"/>
              </a:rPr>
              <a:t>Inability to follow rules</a:t>
            </a:r>
          </a:p>
          <a:p>
            <a:pPr lvl="1"/>
            <a:r>
              <a:rPr lang="en-US" dirty="0">
                <a:latin typeface="Palatino Linotype" panose="02040502050505030304" pitchFamily="18" charset="0"/>
              </a:rPr>
              <a:t>No commitment to anything</a:t>
            </a:r>
          </a:p>
          <a:p>
            <a:pPr lvl="1"/>
            <a:r>
              <a:rPr lang="en-US" dirty="0">
                <a:latin typeface="Palatino Linotype" panose="02040502050505030304" pitchFamily="18" charset="0"/>
              </a:rPr>
              <a:t>Inability to keep a job</a:t>
            </a:r>
          </a:p>
          <a:p>
            <a:pPr lvl="1"/>
            <a:r>
              <a:rPr lang="en-US" dirty="0">
                <a:latin typeface="Palatino Linotype" panose="02040502050505030304" pitchFamily="18" charset="0"/>
              </a:rPr>
              <a:t>Inflated ego</a:t>
            </a:r>
          </a:p>
        </p:txBody>
      </p:sp>
    </p:spTree>
    <p:extLst>
      <p:ext uri="{BB962C8B-B14F-4D97-AF65-F5344CB8AC3E}">
        <p14:creationId xmlns:p14="http://schemas.microsoft.com/office/powerpoint/2010/main" val="1953744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effectLst>
                  <a:outerShdw blurRad="38100" dist="38100" dir="2700000" algn="tl">
                    <a:srgbClr val="000000">
                      <a:alpha val="43137"/>
                    </a:srgbClr>
                  </a:outerShdw>
                </a:effectLst>
                <a:latin typeface="Palatino Linotype" panose="02040502050505030304" pitchFamily="18" charset="0"/>
              </a:rPr>
              <a:t>Performing Investigative Work - Legal</a:t>
            </a:r>
            <a:endParaRPr lang="en-US" dirty="0">
              <a:latin typeface="Palatino Linotype" panose="02040502050505030304" pitchFamily="18" charset="0"/>
            </a:endParaRPr>
          </a:p>
        </p:txBody>
      </p:sp>
      <p:sp>
        <p:nvSpPr>
          <p:cNvPr id="3" name="Content Placeholder 2"/>
          <p:cNvSpPr>
            <a:spLocks noGrp="1"/>
          </p:cNvSpPr>
          <p:nvPr>
            <p:ph idx="1"/>
          </p:nvPr>
        </p:nvSpPr>
        <p:spPr/>
        <p:txBody>
          <a:bodyPr/>
          <a:lstStyle/>
          <a:p>
            <a:r>
              <a:rPr lang="en-US" dirty="0">
                <a:latin typeface="Palatino Linotype" panose="02040502050505030304" pitchFamily="18" charset="0"/>
              </a:rPr>
              <a:t>NCIC criminal history</a:t>
            </a:r>
          </a:p>
          <a:p>
            <a:r>
              <a:rPr lang="en-US" dirty="0">
                <a:latin typeface="Palatino Linotype" panose="02040502050505030304" pitchFamily="18" charset="0"/>
              </a:rPr>
              <a:t>OSCN</a:t>
            </a:r>
          </a:p>
          <a:p>
            <a:r>
              <a:rPr lang="en-US" dirty="0">
                <a:latin typeface="Palatino Linotype" panose="02040502050505030304" pitchFamily="18" charset="0"/>
              </a:rPr>
              <a:t>Law enforcement agencies where the applicant has lived.</a:t>
            </a:r>
          </a:p>
          <a:p>
            <a:r>
              <a:rPr lang="en-US" dirty="0">
                <a:latin typeface="Palatino Linotype" panose="02040502050505030304" pitchFamily="18" charset="0"/>
              </a:rPr>
              <a:t>Obtain police reports and charging documents in crimes.</a:t>
            </a:r>
          </a:p>
          <a:p>
            <a:r>
              <a:rPr lang="en-US" dirty="0">
                <a:latin typeface="Palatino Linotype" panose="02040502050505030304" pitchFamily="18" charset="0"/>
              </a:rPr>
              <a:t>Obtain complaint/petition is civil actions or protective orders.</a:t>
            </a:r>
          </a:p>
        </p:txBody>
      </p:sp>
    </p:spTree>
    <p:extLst>
      <p:ext uri="{BB962C8B-B14F-4D97-AF65-F5344CB8AC3E}">
        <p14:creationId xmlns:p14="http://schemas.microsoft.com/office/powerpoint/2010/main" val="26485123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effectLst>
                  <a:outerShdw blurRad="38100" dist="38100" dir="2700000" algn="tl">
                    <a:srgbClr val="000000">
                      <a:alpha val="43137"/>
                    </a:srgbClr>
                  </a:outerShdw>
                </a:effectLst>
                <a:latin typeface="Palatino Linotype" panose="02040502050505030304" pitchFamily="18" charset="0"/>
              </a:rPr>
              <a:t>Illegal Activity Not Convicted of</a:t>
            </a:r>
          </a:p>
        </p:txBody>
      </p:sp>
      <p:sp>
        <p:nvSpPr>
          <p:cNvPr id="3" name="Content Placeholder 2"/>
          <p:cNvSpPr>
            <a:spLocks noGrp="1"/>
          </p:cNvSpPr>
          <p:nvPr>
            <p:ph idx="1"/>
          </p:nvPr>
        </p:nvSpPr>
        <p:spPr/>
        <p:txBody>
          <a:bodyPr>
            <a:normAutofit/>
          </a:bodyPr>
          <a:lstStyle/>
          <a:p>
            <a:r>
              <a:rPr lang="en-US" dirty="0">
                <a:latin typeface="Palatino Linotype" panose="02040502050505030304" pitchFamily="18" charset="0"/>
              </a:rPr>
              <a:t>If you uncover illegal activity, think of the 12 person jury principle.</a:t>
            </a:r>
          </a:p>
          <a:p>
            <a:pPr lvl="1" algn="just"/>
            <a:r>
              <a:rPr lang="en-US" sz="2000" dirty="0">
                <a:latin typeface="Palatino Linotype" panose="02040502050505030304" pitchFamily="18" charset="0"/>
                <a:cs typeface="Arial" pitchFamily="34" charset="0"/>
              </a:rPr>
              <a:t>  “</a:t>
            </a:r>
            <a:r>
              <a:rPr lang="en-US" sz="2000" i="1" dirty="0">
                <a:latin typeface="Palatino Linotype" panose="02040502050505030304" pitchFamily="18" charset="0"/>
                <a:cs typeface="Arial" pitchFamily="34" charset="0"/>
              </a:rPr>
              <a:t>If </a:t>
            </a:r>
            <a:r>
              <a:rPr lang="en-US" sz="2000" b="1" i="1" dirty="0">
                <a:latin typeface="Palatino Linotype" panose="02040502050505030304" pitchFamily="18" charset="0"/>
                <a:cs typeface="Arial" pitchFamily="34" charset="0"/>
              </a:rPr>
              <a:t>1</a:t>
            </a:r>
            <a:r>
              <a:rPr lang="en-US" sz="2000" i="1" dirty="0">
                <a:latin typeface="Palatino Linotype" panose="02040502050505030304" pitchFamily="18" charset="0"/>
                <a:cs typeface="Arial" pitchFamily="34" charset="0"/>
              </a:rPr>
              <a:t> person accuses you and </a:t>
            </a:r>
            <a:r>
              <a:rPr lang="en-US" sz="2000" b="1" i="1" dirty="0">
                <a:latin typeface="Palatino Linotype" panose="02040502050505030304" pitchFamily="18" charset="0"/>
                <a:cs typeface="Arial" pitchFamily="34" charset="0"/>
              </a:rPr>
              <a:t>12</a:t>
            </a:r>
            <a:r>
              <a:rPr lang="en-US" sz="2000" i="1" dirty="0">
                <a:latin typeface="Palatino Linotype" panose="02040502050505030304" pitchFamily="18" charset="0"/>
                <a:cs typeface="Arial" pitchFamily="34" charset="0"/>
              </a:rPr>
              <a:t> say you’re innocent….your probably innocent.</a:t>
            </a:r>
          </a:p>
          <a:p>
            <a:pPr lvl="1" algn="just"/>
            <a:r>
              <a:rPr lang="en-US" sz="2000" i="1" dirty="0">
                <a:latin typeface="Palatino Linotype" panose="02040502050505030304" pitchFamily="18" charset="0"/>
                <a:cs typeface="Arial" pitchFamily="34" charset="0"/>
              </a:rPr>
              <a:t>  If </a:t>
            </a:r>
            <a:r>
              <a:rPr lang="en-US" sz="2000" b="1" i="1" dirty="0">
                <a:latin typeface="Palatino Linotype" panose="02040502050505030304" pitchFamily="18" charset="0"/>
                <a:cs typeface="Arial" pitchFamily="34" charset="0"/>
              </a:rPr>
              <a:t>12</a:t>
            </a:r>
            <a:r>
              <a:rPr lang="en-US" sz="2000" i="1" dirty="0">
                <a:latin typeface="Palatino Linotype" panose="02040502050505030304" pitchFamily="18" charset="0"/>
                <a:cs typeface="Arial" pitchFamily="34" charset="0"/>
              </a:rPr>
              <a:t> say your guilty and </a:t>
            </a:r>
            <a:r>
              <a:rPr lang="en-US" sz="2000" b="1" i="1" dirty="0">
                <a:latin typeface="Palatino Linotype" panose="02040502050505030304" pitchFamily="18" charset="0"/>
                <a:cs typeface="Arial" pitchFamily="34" charset="0"/>
              </a:rPr>
              <a:t>1</a:t>
            </a:r>
            <a:r>
              <a:rPr lang="en-US" sz="2000" i="1" dirty="0">
                <a:latin typeface="Palatino Linotype" panose="02040502050505030304" pitchFamily="18" charset="0"/>
                <a:cs typeface="Arial" pitchFamily="34" charset="0"/>
              </a:rPr>
              <a:t> person says you’re not….your probably  ?”</a:t>
            </a:r>
          </a:p>
          <a:p>
            <a:endParaRPr lang="en-US" dirty="0">
              <a:latin typeface="Palatino Linotype" panose="02040502050505030304" pitchFamily="18" charset="0"/>
            </a:endParaRPr>
          </a:p>
          <a:p>
            <a:r>
              <a:rPr lang="en-US" dirty="0">
                <a:latin typeface="Palatino Linotype" panose="02040502050505030304" pitchFamily="18" charset="0"/>
              </a:rPr>
              <a:t>What makes something “substantiated”?</a:t>
            </a:r>
          </a:p>
          <a:p>
            <a:pPr marL="0" indent="0">
              <a:buNone/>
            </a:pPr>
            <a:endParaRPr lang="en-US" dirty="0">
              <a:latin typeface="Palatino Linotype" panose="02040502050505030304" pitchFamily="18" charset="0"/>
            </a:endParaRPr>
          </a:p>
          <a:p>
            <a:r>
              <a:rPr lang="en-US" dirty="0">
                <a:latin typeface="Palatino Linotype" panose="02040502050505030304" pitchFamily="18" charset="0"/>
              </a:rPr>
              <a:t>This is an investigation, not a license to accumulate and use unverified, unsubstantiated dirt.</a:t>
            </a:r>
          </a:p>
        </p:txBody>
      </p:sp>
    </p:spTree>
    <p:extLst>
      <p:ext uri="{BB962C8B-B14F-4D97-AF65-F5344CB8AC3E}">
        <p14:creationId xmlns:p14="http://schemas.microsoft.com/office/powerpoint/2010/main" val="23803766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292225"/>
          </a:xfrm>
        </p:spPr>
        <p:txBody>
          <a:bodyPr>
            <a:normAutofit fontScale="90000"/>
          </a:bodyPr>
          <a:lstStyle/>
          <a:p>
            <a:pPr algn="ctr"/>
            <a:r>
              <a:rPr lang="en-US" b="1" i="1" dirty="0">
                <a:effectLst>
                  <a:outerShdw blurRad="38100" dist="38100" dir="2700000" algn="tl">
                    <a:srgbClr val="000000">
                      <a:alpha val="43137"/>
                    </a:srgbClr>
                  </a:outerShdw>
                </a:effectLst>
                <a:latin typeface="Palatino Linotype" panose="02040502050505030304" pitchFamily="18" charset="0"/>
                <a:cs typeface="Arial" pitchFamily="34" charset="0"/>
              </a:rPr>
              <a:t>Expunged Records</a:t>
            </a:r>
            <a:br>
              <a:rPr lang="en-US" dirty="0">
                <a:latin typeface="Arial" pitchFamily="34" charset="0"/>
                <a:cs typeface="Arial" pitchFamily="34" charset="0"/>
              </a:rPr>
            </a:br>
            <a:endParaRPr lang="en-US" dirty="0"/>
          </a:p>
        </p:txBody>
      </p:sp>
      <p:sp>
        <p:nvSpPr>
          <p:cNvPr id="3" name="Content Placeholder 2"/>
          <p:cNvSpPr>
            <a:spLocks noGrp="1"/>
          </p:cNvSpPr>
          <p:nvPr>
            <p:ph idx="1"/>
          </p:nvPr>
        </p:nvSpPr>
        <p:spPr>
          <a:xfrm>
            <a:off x="381000" y="1295400"/>
            <a:ext cx="11449050" cy="5162550"/>
          </a:xfrm>
        </p:spPr>
        <p:txBody>
          <a:bodyPr>
            <a:normAutofit/>
          </a:bodyPr>
          <a:lstStyle/>
          <a:p>
            <a:pPr marL="228600" lvl="2" indent="0">
              <a:buNone/>
            </a:pPr>
            <a:r>
              <a:rPr lang="en-US" sz="2400" dirty="0"/>
              <a:t>Expunged records – Upon the entry of an order to seal the records, or any part thereof, the subject official actions shall be deemed never to have occurred, and the person in interest and all criminal justice agencies may properly reply, upon any inquiry in the matter, </a:t>
            </a:r>
            <a:r>
              <a:rPr lang="en-US" sz="2400" u="sng" dirty="0"/>
              <a:t>that no such action ever occurred and that no such record exists with respect to such person  </a:t>
            </a:r>
            <a:r>
              <a:rPr lang="en-US" sz="2400" dirty="0"/>
              <a:t>(22 O.S. 19 (D))</a:t>
            </a:r>
          </a:p>
          <a:p>
            <a:pPr marL="457200" lvl="2"/>
            <a:endParaRPr lang="en-US" sz="2400" dirty="0"/>
          </a:p>
          <a:p>
            <a:pPr marL="228600" lvl="2" indent="0">
              <a:buNone/>
            </a:pPr>
            <a:r>
              <a:rPr lang="en-US" sz="2400" dirty="0"/>
              <a:t>Employers, educational institutions, state and local government agencies, officials, and employees shall not, in any application or interview or otherwise, require an applicant to disclose any information contained in sealed records. An applicant need not, in answer to any question concerning arrest and criminal records provide information that has been sealed, including any reference to or information concerning such sealed information and may state that no such action has ever occurred. Such an application may not be denied solely because of the applicant's refusal to disclose arrest and criminal records information that has been sealed (22 O.S. 19 (F))</a:t>
            </a:r>
            <a:endParaRPr lang="en-US" sz="2400" dirty="0">
              <a:latin typeface="Arial" pitchFamily="34" charset="0"/>
              <a:cs typeface="Arial" pitchFamily="34" charset="0"/>
            </a:endParaRPr>
          </a:p>
          <a:p>
            <a:endParaRPr lang="en-US" dirty="0"/>
          </a:p>
        </p:txBody>
      </p:sp>
    </p:spTree>
    <p:extLst>
      <p:ext uri="{BB962C8B-B14F-4D97-AF65-F5344CB8AC3E}">
        <p14:creationId xmlns:p14="http://schemas.microsoft.com/office/powerpoint/2010/main" val="3934199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5E31F-4026-40C6-93D0-B0D0F9E631B3}"/>
              </a:ext>
            </a:extLst>
          </p:cNvPr>
          <p:cNvSpPr>
            <a:spLocks noGrp="1"/>
          </p:cNvSpPr>
          <p:nvPr>
            <p:ph type="title"/>
          </p:nvPr>
        </p:nvSpPr>
        <p:spPr/>
        <p:txBody>
          <a:bodyPr/>
          <a:lstStyle/>
          <a:p>
            <a:pPr algn="ctr"/>
            <a:r>
              <a:rPr lang="en-US" dirty="0">
                <a:latin typeface="Palatino Linotype" panose="02040502050505030304" pitchFamily="18" charset="0"/>
              </a:rPr>
              <a:t>70 O.S. § 3311 (E)</a:t>
            </a:r>
            <a:endParaRPr lang="en-US" dirty="0"/>
          </a:p>
        </p:txBody>
      </p:sp>
      <p:sp>
        <p:nvSpPr>
          <p:cNvPr id="3" name="Content Placeholder 2">
            <a:extLst>
              <a:ext uri="{FF2B5EF4-FFF2-40B4-BE49-F238E27FC236}">
                <a16:creationId xmlns:a16="http://schemas.microsoft.com/office/drawing/2014/main" id="{72BFCA9D-AAAB-4266-9FA0-E502694F04D0}"/>
              </a:ext>
            </a:extLst>
          </p:cNvPr>
          <p:cNvSpPr>
            <a:spLocks noGrp="1"/>
          </p:cNvSpPr>
          <p:nvPr>
            <p:ph idx="1"/>
          </p:nvPr>
        </p:nvSpPr>
        <p:spPr/>
        <p:txBody>
          <a:bodyPr>
            <a:normAutofit/>
          </a:bodyPr>
          <a:lstStyle/>
          <a:p>
            <a:pPr marL="0" indent="0">
              <a:buNone/>
            </a:pPr>
            <a:r>
              <a:rPr lang="en-US" sz="3600" dirty="0">
                <a:latin typeface="Palatino Linotype" panose="02040502050505030304" pitchFamily="18" charset="0"/>
              </a:rPr>
              <a:t>No person shall be eligible for employment as a peace officer or reserve peace officer until the employing law enforcement agency has conducted a background investigation of such person consisting of the following:</a:t>
            </a:r>
          </a:p>
        </p:txBody>
      </p:sp>
    </p:spTree>
    <p:extLst>
      <p:ext uri="{BB962C8B-B14F-4D97-AF65-F5344CB8AC3E}">
        <p14:creationId xmlns:p14="http://schemas.microsoft.com/office/powerpoint/2010/main" val="39100363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effectLst>
                  <a:outerShdw blurRad="38100" dist="38100" dir="2700000" algn="tl">
                    <a:srgbClr val="000000">
                      <a:alpha val="43137"/>
                    </a:srgbClr>
                  </a:outerShdw>
                </a:effectLst>
                <a:latin typeface="Palatino Linotype" panose="02040502050505030304" pitchFamily="18" charset="0"/>
              </a:rPr>
              <a:t>Performing Investigative Work - Traffic</a:t>
            </a:r>
            <a:endParaRPr lang="en-US" dirty="0">
              <a:latin typeface="Palatino Linotype" panose="02040502050505030304" pitchFamily="18" charset="0"/>
            </a:endParaRPr>
          </a:p>
        </p:txBody>
      </p:sp>
      <p:sp>
        <p:nvSpPr>
          <p:cNvPr id="3" name="Content Placeholder 2"/>
          <p:cNvSpPr>
            <a:spLocks noGrp="1"/>
          </p:cNvSpPr>
          <p:nvPr>
            <p:ph idx="1"/>
          </p:nvPr>
        </p:nvSpPr>
        <p:spPr/>
        <p:txBody>
          <a:bodyPr/>
          <a:lstStyle/>
          <a:p>
            <a:r>
              <a:rPr lang="en-US" dirty="0">
                <a:latin typeface="Palatino Linotype" panose="02040502050505030304" pitchFamily="18" charset="0"/>
              </a:rPr>
              <a:t>DPS traffic records (10-42)</a:t>
            </a:r>
          </a:p>
          <a:p>
            <a:r>
              <a:rPr lang="en-US" dirty="0">
                <a:latin typeface="Palatino Linotype" panose="02040502050505030304" pitchFamily="18" charset="0"/>
              </a:rPr>
              <a:t>Suspensions require complete investigation</a:t>
            </a:r>
          </a:p>
          <a:p>
            <a:r>
              <a:rPr lang="en-US" dirty="0">
                <a:latin typeface="Palatino Linotype" panose="02040502050505030304" pitchFamily="18" charset="0"/>
              </a:rPr>
              <a:t>Accident reports</a:t>
            </a:r>
          </a:p>
        </p:txBody>
      </p:sp>
    </p:spTree>
    <p:extLst>
      <p:ext uri="{BB962C8B-B14F-4D97-AF65-F5344CB8AC3E}">
        <p14:creationId xmlns:p14="http://schemas.microsoft.com/office/powerpoint/2010/main" val="19408655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effectLst>
                  <a:outerShdw blurRad="38100" dist="38100" dir="2700000" algn="tl">
                    <a:srgbClr val="000000">
                      <a:alpha val="43137"/>
                    </a:srgbClr>
                  </a:outerShdw>
                </a:effectLst>
                <a:latin typeface="Palatino Linotype" panose="02040502050505030304" pitchFamily="18" charset="0"/>
              </a:rPr>
              <a:t>Performing Investigative Work - Family</a:t>
            </a:r>
            <a:endParaRPr lang="en-US" dirty="0">
              <a:latin typeface="Palatino Linotype" panose="02040502050505030304" pitchFamily="18" charset="0"/>
            </a:endParaRPr>
          </a:p>
        </p:txBody>
      </p:sp>
      <p:sp>
        <p:nvSpPr>
          <p:cNvPr id="3" name="Content Placeholder 2"/>
          <p:cNvSpPr>
            <a:spLocks noGrp="1"/>
          </p:cNvSpPr>
          <p:nvPr>
            <p:ph idx="1"/>
          </p:nvPr>
        </p:nvSpPr>
        <p:spPr/>
        <p:txBody>
          <a:bodyPr/>
          <a:lstStyle/>
          <a:p>
            <a:r>
              <a:rPr lang="en-US" dirty="0">
                <a:latin typeface="Palatino Linotype" panose="02040502050505030304" pitchFamily="18" charset="0"/>
              </a:rPr>
              <a:t>An officer’s family is also investigated for suitability.  </a:t>
            </a:r>
          </a:p>
          <a:p>
            <a:r>
              <a:rPr lang="en-US" dirty="0">
                <a:latin typeface="Palatino Linotype" panose="02040502050505030304" pitchFamily="18" charset="0"/>
              </a:rPr>
              <a:t>These are the closest associates to the applicant and the people most likely to compromise an officer later on.</a:t>
            </a:r>
          </a:p>
          <a:p>
            <a:r>
              <a:rPr lang="en-US" dirty="0">
                <a:latin typeface="Palatino Linotype" panose="02040502050505030304" pitchFamily="18" charset="0"/>
              </a:rPr>
              <a:t>Looks for serious criminal involvement or other unsuitability by the spouse, parents, siblings, and other close family members.</a:t>
            </a:r>
          </a:p>
          <a:p>
            <a:r>
              <a:rPr lang="en-US" dirty="0">
                <a:latin typeface="Palatino Linotype" panose="02040502050505030304" pitchFamily="18" charset="0"/>
              </a:rPr>
              <a:t>Family violence, incarcerations, sex offenders, </a:t>
            </a:r>
            <a:r>
              <a:rPr lang="en-US" dirty="0" err="1">
                <a:latin typeface="Palatino Linotype" panose="02040502050505030304" pitchFamily="18" charset="0"/>
              </a:rPr>
              <a:t>etc</a:t>
            </a:r>
            <a:r>
              <a:rPr lang="en-US" dirty="0">
                <a:latin typeface="Palatino Linotype" panose="02040502050505030304" pitchFamily="18" charset="0"/>
              </a:rPr>
              <a:t> </a:t>
            </a:r>
          </a:p>
          <a:p>
            <a:r>
              <a:rPr lang="en-US" dirty="0">
                <a:latin typeface="Palatino Linotype" panose="02040502050505030304" pitchFamily="18" charset="0"/>
              </a:rPr>
              <a:t>Family members can pressure an officer for “favors”</a:t>
            </a:r>
          </a:p>
          <a:p>
            <a:r>
              <a:rPr lang="en-US" dirty="0">
                <a:latin typeface="Palatino Linotype" panose="02040502050505030304" pitchFamily="18" charset="0"/>
              </a:rPr>
              <a:t>However, we must remember that people can’t pick their family.</a:t>
            </a:r>
          </a:p>
        </p:txBody>
      </p:sp>
    </p:spTree>
    <p:extLst>
      <p:ext uri="{BB962C8B-B14F-4D97-AF65-F5344CB8AC3E}">
        <p14:creationId xmlns:p14="http://schemas.microsoft.com/office/powerpoint/2010/main" val="17279769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effectLst>
                  <a:outerShdw blurRad="38100" dist="38100" dir="2700000" algn="tl">
                    <a:srgbClr val="000000">
                      <a:alpha val="43137"/>
                    </a:srgbClr>
                  </a:outerShdw>
                </a:effectLst>
                <a:latin typeface="Palatino Linotype" panose="02040502050505030304" pitchFamily="18" charset="0"/>
              </a:rPr>
              <a:t>Performing Investigative Work - Education</a:t>
            </a:r>
            <a:endParaRPr lang="en-US" dirty="0">
              <a:latin typeface="Palatino Linotype" panose="02040502050505030304" pitchFamily="18" charset="0"/>
            </a:endParaRPr>
          </a:p>
        </p:txBody>
      </p:sp>
      <p:sp>
        <p:nvSpPr>
          <p:cNvPr id="3" name="Content Placeholder 2"/>
          <p:cNvSpPr>
            <a:spLocks noGrp="1"/>
          </p:cNvSpPr>
          <p:nvPr>
            <p:ph idx="1"/>
          </p:nvPr>
        </p:nvSpPr>
        <p:spPr/>
        <p:txBody>
          <a:bodyPr/>
          <a:lstStyle/>
          <a:p>
            <a:r>
              <a:rPr lang="en-US" dirty="0">
                <a:latin typeface="Palatino Linotype" panose="02040502050505030304" pitchFamily="18" charset="0"/>
              </a:rPr>
              <a:t>An applicant’s education must be confirmed.</a:t>
            </a:r>
          </a:p>
          <a:p>
            <a:r>
              <a:rPr lang="en-US" dirty="0">
                <a:latin typeface="Palatino Linotype" panose="02040502050505030304" pitchFamily="18" charset="0"/>
              </a:rPr>
              <a:t>Remember that evidence of unsuitability can be concealed in the records of a high school or college.  </a:t>
            </a:r>
          </a:p>
          <a:p>
            <a:r>
              <a:rPr lang="en-US" dirty="0">
                <a:latin typeface="Palatino Linotype" panose="02040502050505030304" pitchFamily="18" charset="0"/>
              </a:rPr>
              <a:t>The applicant should obtain a certified college transcript for you.</a:t>
            </a:r>
          </a:p>
          <a:p>
            <a:r>
              <a:rPr lang="en-US" dirty="0">
                <a:latin typeface="Palatino Linotype" panose="02040502050505030304" pitchFamily="18" charset="0"/>
              </a:rPr>
              <a:t>You will learn more face to face than over the phone.  This is not always possible.  </a:t>
            </a:r>
          </a:p>
        </p:txBody>
      </p:sp>
    </p:spTree>
    <p:extLst>
      <p:ext uri="{BB962C8B-B14F-4D97-AF65-F5344CB8AC3E}">
        <p14:creationId xmlns:p14="http://schemas.microsoft.com/office/powerpoint/2010/main" val="31202541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effectLst>
                  <a:outerShdw blurRad="38100" dist="38100" dir="2700000" algn="tl">
                    <a:srgbClr val="000000">
                      <a:alpha val="43137"/>
                    </a:srgbClr>
                  </a:outerShdw>
                </a:effectLst>
                <a:latin typeface="Palatino Linotype" panose="02040502050505030304" pitchFamily="18" charset="0"/>
              </a:rPr>
              <a:t>Performing Investigative Work - Military</a:t>
            </a:r>
            <a:endParaRPr lang="en-US" dirty="0">
              <a:latin typeface="Palatino Linotype" panose="02040502050505030304" pitchFamily="18" charset="0"/>
            </a:endParaRPr>
          </a:p>
        </p:txBody>
      </p:sp>
      <p:sp>
        <p:nvSpPr>
          <p:cNvPr id="3" name="Content Placeholder 2"/>
          <p:cNvSpPr>
            <a:spLocks noGrp="1"/>
          </p:cNvSpPr>
          <p:nvPr>
            <p:ph idx="1"/>
          </p:nvPr>
        </p:nvSpPr>
        <p:spPr/>
        <p:txBody>
          <a:bodyPr/>
          <a:lstStyle/>
          <a:p>
            <a:pPr marL="457200" indent="-457200"/>
            <a:r>
              <a:rPr lang="en-US" dirty="0">
                <a:latin typeface="Palatino Linotype" panose="02040502050505030304" pitchFamily="18" charset="0"/>
              </a:rPr>
              <a:t>Military Criminal Records Centers</a:t>
            </a:r>
          </a:p>
          <a:p>
            <a:pPr marL="457200" indent="-457200"/>
            <a:r>
              <a:rPr lang="en-US" sz="2000" dirty="0">
                <a:latin typeface="Palatino Linotype" panose="02040502050505030304" pitchFamily="18" charset="0"/>
              </a:rPr>
              <a:t>AFOSI/SC – (240) 857-0989</a:t>
            </a:r>
          </a:p>
          <a:p>
            <a:pPr marL="914400" lvl="1" indent="-457200"/>
            <a:r>
              <a:rPr lang="en-US" sz="2000" dirty="0">
                <a:latin typeface="Palatino Linotype" panose="02040502050505030304" pitchFamily="18" charset="0"/>
                <a:hlinkClick r:id="rId2"/>
              </a:rPr>
              <a:t>http://www.osi.af.mil/</a:t>
            </a:r>
            <a:r>
              <a:rPr lang="en-US" sz="2000" dirty="0">
                <a:latin typeface="Palatino Linotype" panose="02040502050505030304" pitchFamily="18" charset="0"/>
              </a:rPr>
              <a:t> </a:t>
            </a:r>
          </a:p>
          <a:p>
            <a:pPr marL="914400" lvl="1" indent="-457200"/>
            <a:endParaRPr lang="en-US" sz="2000" dirty="0">
              <a:latin typeface="Palatino Linotype" panose="02040502050505030304" pitchFamily="18" charset="0"/>
            </a:endParaRPr>
          </a:p>
          <a:p>
            <a:pPr marL="457200" indent="-457200"/>
            <a:r>
              <a:rPr lang="en-US" sz="2000" dirty="0">
                <a:latin typeface="Palatino Linotype" panose="02040502050505030304" pitchFamily="18" charset="0"/>
              </a:rPr>
              <a:t>Navy and Marine Corps Naval Criminal Investigative Service – (571) 305-9331</a:t>
            </a:r>
          </a:p>
          <a:p>
            <a:pPr marL="914400" lvl="1" indent="-457200"/>
            <a:r>
              <a:rPr lang="en-US" sz="2000" dirty="0">
                <a:latin typeface="Palatino Linotype" panose="02040502050505030304" pitchFamily="18" charset="0"/>
                <a:hlinkClick r:id="rId3"/>
              </a:rPr>
              <a:t>http://www.ncis.navy.mil/</a:t>
            </a:r>
            <a:r>
              <a:rPr lang="en-US" sz="2000" dirty="0">
                <a:latin typeface="Palatino Linotype" panose="02040502050505030304" pitchFamily="18" charset="0"/>
              </a:rPr>
              <a:t> </a:t>
            </a:r>
          </a:p>
          <a:p>
            <a:pPr marL="914400" lvl="1" indent="-457200"/>
            <a:endParaRPr lang="en-US" sz="2000" dirty="0">
              <a:latin typeface="Palatino Linotype" panose="02040502050505030304" pitchFamily="18" charset="0"/>
            </a:endParaRPr>
          </a:p>
          <a:p>
            <a:pPr marL="457200" indent="-457200"/>
            <a:r>
              <a:rPr lang="en-US" sz="2000" dirty="0">
                <a:latin typeface="Palatino Linotype" panose="02040502050505030304" pitchFamily="18" charset="0"/>
              </a:rPr>
              <a:t>Army Criminal Investigation Division – (571) 305-4224</a:t>
            </a:r>
          </a:p>
          <a:p>
            <a:pPr marL="914400" lvl="1" indent="-457200"/>
            <a:r>
              <a:rPr lang="en-US" sz="2000" dirty="0">
                <a:latin typeface="Palatino Linotype" panose="02040502050505030304" pitchFamily="18" charset="0"/>
                <a:hlinkClick r:id="rId4"/>
              </a:rPr>
              <a:t>http://www.cid.army.mil/</a:t>
            </a:r>
            <a:r>
              <a:rPr lang="en-US" sz="2000" dirty="0">
                <a:latin typeface="Palatino Linotype" panose="02040502050505030304" pitchFamily="18" charset="0"/>
              </a:rPr>
              <a:t>  </a:t>
            </a:r>
          </a:p>
          <a:p>
            <a:pPr marL="0" indent="0">
              <a:buNone/>
            </a:pPr>
            <a:endParaRPr lang="en-US" dirty="0"/>
          </a:p>
        </p:txBody>
      </p:sp>
    </p:spTree>
    <p:extLst>
      <p:ext uri="{BB962C8B-B14F-4D97-AF65-F5344CB8AC3E}">
        <p14:creationId xmlns:p14="http://schemas.microsoft.com/office/powerpoint/2010/main" val="34406339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effectLst>
                  <a:outerShdw blurRad="38100" dist="38100" dir="2700000" algn="tl">
                    <a:srgbClr val="000000">
                      <a:alpha val="43137"/>
                    </a:srgbClr>
                  </a:outerShdw>
                </a:effectLst>
                <a:latin typeface="Palatino Linotype" panose="02040502050505030304" pitchFamily="18" charset="0"/>
              </a:rPr>
              <a:t>Performing Investigative Work - Credit</a:t>
            </a:r>
            <a:endParaRPr lang="en-US" dirty="0">
              <a:latin typeface="Palatino Linotype" panose="02040502050505030304" pitchFamily="18" charset="0"/>
            </a:endParaRPr>
          </a:p>
        </p:txBody>
      </p:sp>
      <p:sp>
        <p:nvSpPr>
          <p:cNvPr id="3" name="Content Placeholder 2"/>
          <p:cNvSpPr>
            <a:spLocks noGrp="1"/>
          </p:cNvSpPr>
          <p:nvPr>
            <p:ph idx="1"/>
          </p:nvPr>
        </p:nvSpPr>
        <p:spPr/>
        <p:txBody>
          <a:bodyPr>
            <a:normAutofit fontScale="92500"/>
          </a:bodyPr>
          <a:lstStyle/>
          <a:p>
            <a:r>
              <a:rPr lang="en-US" dirty="0">
                <a:latin typeface="Palatino Linotype" panose="02040502050505030304" pitchFamily="18" charset="0"/>
              </a:rPr>
              <a:t>HR obtains a version of a credit history.</a:t>
            </a:r>
          </a:p>
          <a:p>
            <a:r>
              <a:rPr lang="en-US" dirty="0">
                <a:latin typeface="Palatino Linotype" panose="02040502050505030304" pitchFamily="18" charset="0"/>
              </a:rPr>
              <a:t>If there are questions or concerns in the applicant’s credit, ask them to obtain their own credit report.</a:t>
            </a:r>
          </a:p>
          <a:p>
            <a:r>
              <a:rPr lang="en-US" dirty="0">
                <a:latin typeface="Palatino Linotype" panose="02040502050505030304" pitchFamily="18" charset="0"/>
              </a:rPr>
              <a:t>Understand we have all had hard financial times.</a:t>
            </a:r>
          </a:p>
          <a:p>
            <a:r>
              <a:rPr lang="en-US" dirty="0">
                <a:latin typeface="Palatino Linotype" panose="02040502050505030304" pitchFamily="18" charset="0"/>
              </a:rPr>
              <a:t>Reasonable debt is not the problem…delinquency is the problem</a:t>
            </a:r>
          </a:p>
          <a:p>
            <a:r>
              <a:rPr lang="en-US" dirty="0">
                <a:latin typeface="Palatino Linotype" panose="02040502050505030304" pitchFamily="18" charset="0"/>
              </a:rPr>
              <a:t>Credit problems can be precursor to financial wrongdoing as a cop</a:t>
            </a:r>
          </a:p>
          <a:p>
            <a:r>
              <a:rPr lang="en-US" dirty="0">
                <a:latin typeface="Palatino Linotype" panose="02040502050505030304" pitchFamily="18" charset="0"/>
              </a:rPr>
              <a:t>All of us or subject to extreme behavior under great stress… Credit issues can create that great stress.</a:t>
            </a:r>
          </a:p>
          <a:p>
            <a:r>
              <a:rPr lang="en-US" dirty="0">
                <a:latin typeface="Palatino Linotype" panose="02040502050505030304" pitchFamily="18" charset="0"/>
              </a:rPr>
              <a:t>Leads Online for pawn history.</a:t>
            </a:r>
          </a:p>
        </p:txBody>
      </p:sp>
    </p:spTree>
    <p:extLst>
      <p:ext uri="{BB962C8B-B14F-4D97-AF65-F5344CB8AC3E}">
        <p14:creationId xmlns:p14="http://schemas.microsoft.com/office/powerpoint/2010/main" val="14234420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effectLst>
                  <a:outerShdw blurRad="38100" dist="38100" dir="2700000" algn="tl">
                    <a:srgbClr val="000000">
                      <a:alpha val="43137"/>
                    </a:srgbClr>
                  </a:outerShdw>
                </a:effectLst>
                <a:latin typeface="Palatino Linotype" panose="02040502050505030304" pitchFamily="18" charset="0"/>
              </a:rPr>
              <a:t>Performing Investigative Work – Work History</a:t>
            </a:r>
            <a:endParaRPr lang="en-US" dirty="0">
              <a:latin typeface="Palatino Linotype" panose="02040502050505030304" pitchFamily="18" charset="0"/>
            </a:endParaRPr>
          </a:p>
        </p:txBody>
      </p:sp>
      <p:sp>
        <p:nvSpPr>
          <p:cNvPr id="3" name="Content Placeholder 2"/>
          <p:cNvSpPr>
            <a:spLocks noGrp="1"/>
          </p:cNvSpPr>
          <p:nvPr>
            <p:ph idx="1"/>
          </p:nvPr>
        </p:nvSpPr>
        <p:spPr/>
        <p:txBody>
          <a:bodyPr/>
          <a:lstStyle/>
          <a:p>
            <a:r>
              <a:rPr lang="en-US" dirty="0">
                <a:latin typeface="Palatino Linotype" panose="02040502050505030304" pitchFamily="18" charset="0"/>
              </a:rPr>
              <a:t>This is where you will locate information about work ethic and maturity.</a:t>
            </a:r>
          </a:p>
          <a:p>
            <a:r>
              <a:rPr lang="en-US" dirty="0">
                <a:latin typeface="Palatino Linotype" panose="02040502050505030304" pitchFamily="18" charset="0"/>
              </a:rPr>
              <a:t>Visit the workplace, if possible.  Phone calls are never as good.</a:t>
            </a:r>
          </a:p>
          <a:p>
            <a:r>
              <a:rPr lang="en-US" dirty="0">
                <a:latin typeface="Palatino Linotype" panose="02040502050505030304" pitchFamily="18" charset="0"/>
              </a:rPr>
              <a:t>Don’t stop with the supervisor’s name provided by the applicant.  </a:t>
            </a:r>
            <a:r>
              <a:rPr lang="en-US" u="sng" dirty="0">
                <a:latin typeface="Palatino Linotype" panose="02040502050505030304" pitchFamily="18" charset="0"/>
              </a:rPr>
              <a:t>Seek co-workers not supplied by the applicant to interview</a:t>
            </a:r>
            <a:r>
              <a:rPr lang="en-US" dirty="0">
                <a:latin typeface="Palatino Linotype" panose="02040502050505030304" pitchFamily="18" charset="0"/>
              </a:rPr>
              <a:t>.</a:t>
            </a:r>
          </a:p>
        </p:txBody>
      </p:sp>
    </p:spTree>
    <p:extLst>
      <p:ext uri="{BB962C8B-B14F-4D97-AF65-F5344CB8AC3E}">
        <p14:creationId xmlns:p14="http://schemas.microsoft.com/office/powerpoint/2010/main" val="3983841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effectLst>
                  <a:outerShdw blurRad="38100" dist="38100" dir="2700000" algn="tl">
                    <a:srgbClr val="000000">
                      <a:alpha val="43137"/>
                    </a:srgbClr>
                  </a:outerShdw>
                </a:effectLst>
                <a:latin typeface="Palatino Linotype" panose="02040502050505030304" pitchFamily="18" charset="0"/>
              </a:rPr>
              <a:t>Performing Investigative Work – Work History</a:t>
            </a:r>
            <a:endParaRPr lang="en-US" dirty="0">
              <a:latin typeface="Palatino Linotype" panose="02040502050505030304" pitchFamily="18" charset="0"/>
            </a:endParaRPr>
          </a:p>
        </p:txBody>
      </p:sp>
      <p:sp>
        <p:nvSpPr>
          <p:cNvPr id="3" name="Content Placeholder 2"/>
          <p:cNvSpPr>
            <a:spLocks noGrp="1"/>
          </p:cNvSpPr>
          <p:nvPr>
            <p:ph idx="1"/>
          </p:nvPr>
        </p:nvSpPr>
        <p:spPr>
          <a:xfrm>
            <a:off x="838200" y="1825625"/>
            <a:ext cx="10839450" cy="4351338"/>
          </a:xfrm>
        </p:spPr>
        <p:txBody>
          <a:bodyPr/>
          <a:lstStyle/>
          <a:p>
            <a:pPr marL="457200" lvl="1" indent="0">
              <a:buNone/>
            </a:pPr>
            <a:r>
              <a:rPr lang="en-US" b="1" dirty="0">
                <a:latin typeface="Palatino Linotype" panose="02040502050505030304" pitchFamily="18" charset="0"/>
                <a:cs typeface="Arial" pitchFamily="34" charset="0"/>
              </a:rPr>
              <a:t>When an employer refuses to comment on an applicant</a:t>
            </a:r>
          </a:p>
          <a:p>
            <a:pPr lvl="1"/>
            <a:r>
              <a:rPr lang="en-US" dirty="0">
                <a:latin typeface="Palatino Linotype" panose="02040502050505030304" pitchFamily="18" charset="0"/>
                <a:cs typeface="Arial" pitchFamily="34" charset="0"/>
              </a:rPr>
              <a:t>1. Ensure they are provided a signed release of information </a:t>
            </a:r>
          </a:p>
          <a:p>
            <a:pPr lvl="1"/>
            <a:r>
              <a:rPr lang="en-US" dirty="0">
                <a:latin typeface="Palatino Linotype" panose="02040502050505030304" pitchFamily="18" charset="0"/>
                <a:cs typeface="Arial" pitchFamily="34" charset="0"/>
              </a:rPr>
              <a:t>2. Ask the employer </a:t>
            </a:r>
            <a:r>
              <a:rPr lang="en-US" i="1" dirty="0">
                <a:latin typeface="Palatino Linotype" panose="02040502050505030304" pitchFamily="18" charset="0"/>
                <a:cs typeface="Arial" pitchFamily="34" charset="0"/>
              </a:rPr>
              <a:t>“Is </a:t>
            </a:r>
            <a:r>
              <a:rPr lang="en-US" i="1" dirty="0">
                <a:solidFill>
                  <a:srgbClr val="1003BD"/>
                </a:solidFill>
                <a:latin typeface="Palatino Linotype" panose="02040502050505030304" pitchFamily="18" charset="0"/>
                <a:cs typeface="Arial" pitchFamily="34" charset="0"/>
              </a:rPr>
              <a:t>(Applicant) </a:t>
            </a:r>
            <a:r>
              <a:rPr lang="en-US" i="1" dirty="0">
                <a:latin typeface="Palatino Linotype" panose="02040502050505030304" pitchFamily="18" charset="0"/>
                <a:cs typeface="Arial" pitchFamily="34" charset="0"/>
              </a:rPr>
              <a:t>eligible for re-hire”</a:t>
            </a:r>
          </a:p>
          <a:p>
            <a:pPr lvl="1"/>
            <a:r>
              <a:rPr lang="en-US" dirty="0">
                <a:latin typeface="Palatino Linotype" panose="02040502050505030304" pitchFamily="18" charset="0"/>
                <a:cs typeface="Arial" pitchFamily="34" charset="0"/>
              </a:rPr>
              <a:t>3. Ask </a:t>
            </a:r>
            <a:r>
              <a:rPr lang="en-US" i="1" dirty="0">
                <a:latin typeface="Palatino Linotype" panose="02040502050505030304" pitchFamily="18" charset="0"/>
                <a:cs typeface="Arial" pitchFamily="34" charset="0"/>
              </a:rPr>
              <a:t>“Without specifics, Would you include </a:t>
            </a:r>
            <a:r>
              <a:rPr lang="en-US" i="1" dirty="0">
                <a:solidFill>
                  <a:srgbClr val="1003BD"/>
                </a:solidFill>
                <a:latin typeface="Palatino Linotype" panose="02040502050505030304" pitchFamily="18" charset="0"/>
                <a:cs typeface="Arial" pitchFamily="34" charset="0"/>
              </a:rPr>
              <a:t>(Applicant) </a:t>
            </a:r>
            <a:r>
              <a:rPr lang="en-US" i="1" dirty="0">
                <a:latin typeface="Palatino Linotype" panose="02040502050505030304" pitchFamily="18" charset="0"/>
                <a:cs typeface="Arial" pitchFamily="34" charset="0"/>
              </a:rPr>
              <a:t>on a list of good employees ?”</a:t>
            </a:r>
          </a:p>
          <a:p>
            <a:pPr lvl="1"/>
            <a:r>
              <a:rPr lang="en-US" dirty="0">
                <a:latin typeface="Palatino Linotype" panose="02040502050505030304" pitchFamily="18" charset="0"/>
                <a:cs typeface="Arial" pitchFamily="34" charset="0"/>
              </a:rPr>
              <a:t>4. </a:t>
            </a:r>
            <a:r>
              <a:rPr lang="en-US" i="1" dirty="0">
                <a:latin typeface="Palatino Linotype" panose="02040502050505030304" pitchFamily="18" charset="0"/>
                <a:cs typeface="Arial" pitchFamily="34" charset="0"/>
              </a:rPr>
              <a:t>“Are you aware that your lack of response may lead to </a:t>
            </a:r>
            <a:r>
              <a:rPr lang="en-US" i="1" dirty="0">
                <a:solidFill>
                  <a:srgbClr val="1003BD"/>
                </a:solidFill>
                <a:latin typeface="Palatino Linotype" panose="02040502050505030304" pitchFamily="18" charset="0"/>
                <a:cs typeface="Arial" pitchFamily="34" charset="0"/>
              </a:rPr>
              <a:t>(Applicant) </a:t>
            </a:r>
            <a:r>
              <a:rPr lang="en-US" i="1" dirty="0">
                <a:latin typeface="Palatino Linotype" panose="02040502050505030304" pitchFamily="18" charset="0"/>
                <a:cs typeface="Arial" pitchFamily="34" charset="0"/>
              </a:rPr>
              <a:t>being granted law enforcement status?, With that in mind, would you be willing to talk to me after your work hours?”</a:t>
            </a:r>
          </a:p>
          <a:p>
            <a:endParaRPr lang="en-US" dirty="0"/>
          </a:p>
        </p:txBody>
      </p:sp>
    </p:spTree>
    <p:extLst>
      <p:ext uri="{BB962C8B-B14F-4D97-AF65-F5344CB8AC3E}">
        <p14:creationId xmlns:p14="http://schemas.microsoft.com/office/powerpoint/2010/main" val="1481168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effectLst>
                  <a:outerShdw blurRad="38100" dist="38100" dir="2700000" algn="tl">
                    <a:srgbClr val="000000">
                      <a:alpha val="43137"/>
                    </a:srgbClr>
                  </a:outerShdw>
                </a:effectLst>
                <a:latin typeface="Palatino Linotype" panose="02040502050505030304" pitchFamily="18" charset="0"/>
              </a:rPr>
              <a:t>Current/Former Cops</a:t>
            </a:r>
          </a:p>
        </p:txBody>
      </p:sp>
      <p:sp>
        <p:nvSpPr>
          <p:cNvPr id="3" name="Content Placeholder 2"/>
          <p:cNvSpPr>
            <a:spLocks noGrp="1"/>
          </p:cNvSpPr>
          <p:nvPr>
            <p:ph idx="1"/>
          </p:nvPr>
        </p:nvSpPr>
        <p:spPr>
          <a:xfrm>
            <a:off x="838200" y="1690688"/>
            <a:ext cx="10515600" cy="4486275"/>
          </a:xfrm>
        </p:spPr>
        <p:txBody>
          <a:bodyPr>
            <a:normAutofit lnSpcReduction="10000"/>
          </a:bodyPr>
          <a:lstStyle/>
          <a:p>
            <a:pPr lvl="1"/>
            <a:endParaRPr lang="en-US" sz="2000" dirty="0">
              <a:latin typeface="Palatino Linotype" panose="02040502050505030304" pitchFamily="18" charset="0"/>
              <a:cs typeface="Arial" pitchFamily="34" charset="0"/>
            </a:endParaRPr>
          </a:p>
          <a:p>
            <a:pPr lvl="1"/>
            <a:r>
              <a:rPr lang="en-US" dirty="0">
                <a:latin typeface="Palatino Linotype" panose="02040502050505030304" pitchFamily="18" charset="0"/>
                <a:cs typeface="Arial" pitchFamily="34" charset="0"/>
              </a:rPr>
              <a:t>Speak to the Chief of Police/Sheriff </a:t>
            </a:r>
            <a:r>
              <a:rPr lang="en-US" u="sng" dirty="0">
                <a:latin typeface="Palatino Linotype" panose="02040502050505030304" pitchFamily="18" charset="0"/>
                <a:cs typeface="Arial" pitchFamily="34" charset="0"/>
              </a:rPr>
              <a:t>FIRST</a:t>
            </a:r>
            <a:r>
              <a:rPr lang="en-US" dirty="0">
                <a:latin typeface="Palatino Linotype" panose="02040502050505030304" pitchFamily="18" charset="0"/>
                <a:cs typeface="Arial" pitchFamily="34" charset="0"/>
              </a:rPr>
              <a:t> then interview everyone in the applicant’s chain of command and any co-workers. (Get the Chief’s permission to do interviews)</a:t>
            </a:r>
          </a:p>
          <a:p>
            <a:pPr lvl="1"/>
            <a:endParaRPr lang="en-US" u="sng" dirty="0">
              <a:latin typeface="Palatino Linotype" panose="02040502050505030304" pitchFamily="18" charset="0"/>
              <a:cs typeface="Arial" pitchFamily="34" charset="0"/>
            </a:endParaRPr>
          </a:p>
          <a:p>
            <a:pPr lvl="1"/>
            <a:r>
              <a:rPr lang="en-US" dirty="0">
                <a:latin typeface="Palatino Linotype" panose="02040502050505030304" pitchFamily="18" charset="0"/>
                <a:cs typeface="Arial" pitchFamily="34" charset="0"/>
              </a:rPr>
              <a:t>Interview former or current shift partners</a:t>
            </a:r>
          </a:p>
          <a:p>
            <a:pPr lvl="2"/>
            <a:r>
              <a:rPr lang="en-US" sz="2400" dirty="0">
                <a:latin typeface="Palatino Linotype" panose="02040502050505030304" pitchFamily="18" charset="0"/>
              </a:rPr>
              <a:t>“Did you feel you could trust Joe as a partner”</a:t>
            </a:r>
          </a:p>
          <a:p>
            <a:pPr lvl="2"/>
            <a:r>
              <a:rPr lang="en-US" sz="2400" dirty="0">
                <a:latin typeface="Palatino Linotype" panose="02040502050505030304" pitchFamily="18" charset="0"/>
              </a:rPr>
              <a:t>“Did Joe always take his calls”</a:t>
            </a:r>
          </a:p>
          <a:p>
            <a:pPr lvl="2"/>
            <a:r>
              <a:rPr lang="en-US" sz="2400" dirty="0">
                <a:latin typeface="Palatino Linotype" panose="02040502050505030304" pitchFamily="18" charset="0"/>
              </a:rPr>
              <a:t>“Describe Joe’s maturity as a police officer”</a:t>
            </a:r>
          </a:p>
          <a:p>
            <a:pPr lvl="2"/>
            <a:r>
              <a:rPr lang="en-US" sz="2400" dirty="0">
                <a:latin typeface="Palatino Linotype" panose="02040502050505030304" pitchFamily="18" charset="0"/>
                <a:cs typeface="Arial" pitchFamily="34" charset="0"/>
              </a:rPr>
              <a:t>“Tell me about a time Joe did something wrong as an officer. </a:t>
            </a:r>
            <a:r>
              <a:rPr lang="en-US" sz="2400" dirty="0">
                <a:latin typeface="Palatino Linotype" panose="02040502050505030304" pitchFamily="18" charset="0"/>
              </a:rPr>
              <a:t>We have all done things wrong from time to time, What did Joe do?”</a:t>
            </a:r>
          </a:p>
          <a:p>
            <a:pPr lvl="2"/>
            <a:r>
              <a:rPr lang="en-US" sz="2400" dirty="0">
                <a:latin typeface="Palatino Linotype" panose="02040502050505030304" pitchFamily="18" charset="0"/>
              </a:rPr>
              <a:t>“Would Joe be among the top 2 people you would like to work with? If not, why?</a:t>
            </a:r>
            <a:endParaRPr lang="en-US" sz="2400" dirty="0">
              <a:latin typeface="Palatino Linotype" panose="02040502050505030304" pitchFamily="18" charset="0"/>
              <a:cs typeface="Arial" pitchFamily="34" charset="0"/>
            </a:endParaRPr>
          </a:p>
          <a:p>
            <a:endParaRPr lang="en-US" dirty="0"/>
          </a:p>
        </p:txBody>
      </p:sp>
    </p:spTree>
    <p:extLst>
      <p:ext uri="{BB962C8B-B14F-4D97-AF65-F5344CB8AC3E}">
        <p14:creationId xmlns:p14="http://schemas.microsoft.com/office/powerpoint/2010/main" val="26895541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effectLst>
                  <a:outerShdw blurRad="38100" dist="38100" dir="2700000" algn="tl">
                    <a:srgbClr val="000000">
                      <a:alpha val="43137"/>
                    </a:srgbClr>
                  </a:outerShdw>
                </a:effectLst>
                <a:latin typeface="Palatino Linotype" panose="02040502050505030304" pitchFamily="18" charset="0"/>
              </a:rPr>
              <a:t>Current/Former Cops</a:t>
            </a:r>
            <a:endParaRPr lang="en-US" dirty="0">
              <a:latin typeface="Palatino Linotype" panose="02040502050505030304" pitchFamily="18" charset="0"/>
            </a:endParaRPr>
          </a:p>
        </p:txBody>
      </p:sp>
      <p:sp>
        <p:nvSpPr>
          <p:cNvPr id="3" name="Content Placeholder 2"/>
          <p:cNvSpPr>
            <a:spLocks noGrp="1"/>
          </p:cNvSpPr>
          <p:nvPr>
            <p:ph idx="1"/>
          </p:nvPr>
        </p:nvSpPr>
        <p:spPr/>
        <p:txBody>
          <a:bodyPr/>
          <a:lstStyle/>
          <a:p>
            <a:pPr lvl="2"/>
            <a:r>
              <a:rPr lang="en-US" sz="2800" dirty="0">
                <a:latin typeface="Palatino Linotype" panose="02040502050505030304" pitchFamily="18" charset="0"/>
              </a:rPr>
              <a:t>Ask to see use of force reports</a:t>
            </a:r>
          </a:p>
          <a:p>
            <a:pPr lvl="2"/>
            <a:r>
              <a:rPr lang="en-US" sz="2800" dirty="0">
                <a:latin typeface="Palatino Linotype" panose="02040502050505030304" pitchFamily="18" charset="0"/>
              </a:rPr>
              <a:t>Ask to see FTO and other training records</a:t>
            </a:r>
          </a:p>
          <a:p>
            <a:pPr lvl="2"/>
            <a:r>
              <a:rPr lang="en-US" sz="2800" dirty="0">
                <a:latin typeface="Palatino Linotype" panose="02040502050505030304" pitchFamily="18" charset="0"/>
              </a:rPr>
              <a:t>Ask to see any on-duty collisions involving the applicant. If not, find out how many they have been involved in.</a:t>
            </a:r>
          </a:p>
          <a:p>
            <a:pPr lvl="2"/>
            <a:r>
              <a:rPr lang="en-US" sz="2800" dirty="0">
                <a:latin typeface="Palatino Linotype" panose="02040502050505030304" pitchFamily="18" charset="0"/>
              </a:rPr>
              <a:t>Ask to see any internal investigations involving the applicant</a:t>
            </a:r>
          </a:p>
          <a:p>
            <a:pPr lvl="2"/>
            <a:r>
              <a:rPr lang="en-US" sz="2800" dirty="0">
                <a:latin typeface="Palatino Linotype" panose="02040502050505030304" pitchFamily="18" charset="0"/>
              </a:rPr>
              <a:t>Ask to see their original background investigation</a:t>
            </a:r>
          </a:p>
          <a:p>
            <a:pPr lvl="2"/>
            <a:r>
              <a:rPr lang="en-US" sz="2800" dirty="0">
                <a:latin typeface="Palatino Linotype" panose="02040502050505030304" pitchFamily="18" charset="0"/>
              </a:rPr>
              <a:t>Ask to see copies of the applicant’s police reports.  Is it neat, orderly, and contain all elements needed for a good report?</a:t>
            </a:r>
          </a:p>
          <a:p>
            <a:pPr marL="0" indent="0">
              <a:buNone/>
            </a:pPr>
            <a:endParaRPr lang="en-US" dirty="0"/>
          </a:p>
        </p:txBody>
      </p:sp>
    </p:spTree>
    <p:extLst>
      <p:ext uri="{BB962C8B-B14F-4D97-AF65-F5344CB8AC3E}">
        <p14:creationId xmlns:p14="http://schemas.microsoft.com/office/powerpoint/2010/main" val="32350417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effectLst>
                  <a:outerShdw blurRad="38100" dist="38100" dir="2700000" algn="tl">
                    <a:srgbClr val="000000">
                      <a:alpha val="43137"/>
                    </a:srgbClr>
                  </a:outerShdw>
                </a:effectLst>
                <a:latin typeface="Palatino Linotype" panose="02040502050505030304" pitchFamily="18" charset="0"/>
              </a:rPr>
              <a:t>Performing Investigative Work - Vices</a:t>
            </a:r>
            <a:endParaRPr lang="en-US" dirty="0">
              <a:latin typeface="Palatino Linotype" panose="02040502050505030304" pitchFamily="18" charset="0"/>
            </a:endParaRPr>
          </a:p>
        </p:txBody>
      </p:sp>
      <p:sp>
        <p:nvSpPr>
          <p:cNvPr id="3" name="Content Placeholder 2"/>
          <p:cNvSpPr>
            <a:spLocks noGrp="1"/>
          </p:cNvSpPr>
          <p:nvPr>
            <p:ph idx="1"/>
          </p:nvPr>
        </p:nvSpPr>
        <p:spPr/>
        <p:txBody>
          <a:bodyPr/>
          <a:lstStyle/>
          <a:p>
            <a:r>
              <a:rPr lang="en-US" dirty="0">
                <a:latin typeface="Palatino Linotype" panose="02040502050505030304" pitchFamily="18" charset="0"/>
              </a:rPr>
              <a:t>Drugs</a:t>
            </a:r>
          </a:p>
          <a:p>
            <a:r>
              <a:rPr lang="en-US" dirty="0">
                <a:latin typeface="Palatino Linotype" panose="02040502050505030304" pitchFamily="18" charset="0"/>
              </a:rPr>
              <a:t>Alcohol abuse</a:t>
            </a:r>
          </a:p>
          <a:p>
            <a:r>
              <a:rPr lang="en-US" dirty="0">
                <a:latin typeface="Palatino Linotype" panose="02040502050505030304" pitchFamily="18" charset="0"/>
              </a:rPr>
              <a:t>Gambling</a:t>
            </a:r>
          </a:p>
          <a:p>
            <a:r>
              <a:rPr lang="en-US" dirty="0">
                <a:latin typeface="Palatino Linotype" panose="02040502050505030304" pitchFamily="18" charset="0"/>
              </a:rPr>
              <a:t>Infidelity</a:t>
            </a:r>
          </a:p>
        </p:txBody>
      </p:sp>
    </p:spTree>
    <p:extLst>
      <p:ext uri="{BB962C8B-B14F-4D97-AF65-F5344CB8AC3E}">
        <p14:creationId xmlns:p14="http://schemas.microsoft.com/office/powerpoint/2010/main" val="406827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5E31F-4026-40C6-93D0-B0D0F9E631B3}"/>
              </a:ext>
            </a:extLst>
          </p:cNvPr>
          <p:cNvSpPr>
            <a:spLocks noGrp="1"/>
          </p:cNvSpPr>
          <p:nvPr>
            <p:ph type="title"/>
          </p:nvPr>
        </p:nvSpPr>
        <p:spPr/>
        <p:txBody>
          <a:bodyPr/>
          <a:lstStyle/>
          <a:p>
            <a:pPr algn="ctr"/>
            <a:r>
              <a:rPr lang="en-US" dirty="0">
                <a:latin typeface="Palatino Linotype" panose="02040502050505030304" pitchFamily="18" charset="0"/>
              </a:rPr>
              <a:t>70 O.S. § 3311 (E)</a:t>
            </a:r>
            <a:endParaRPr lang="en-US" dirty="0"/>
          </a:p>
        </p:txBody>
      </p:sp>
      <p:sp>
        <p:nvSpPr>
          <p:cNvPr id="3" name="Content Placeholder 2">
            <a:extLst>
              <a:ext uri="{FF2B5EF4-FFF2-40B4-BE49-F238E27FC236}">
                <a16:creationId xmlns:a16="http://schemas.microsoft.com/office/drawing/2014/main" id="{72BFCA9D-AAAB-4266-9FA0-E502694F04D0}"/>
              </a:ext>
            </a:extLst>
          </p:cNvPr>
          <p:cNvSpPr>
            <a:spLocks noGrp="1"/>
          </p:cNvSpPr>
          <p:nvPr>
            <p:ph idx="1"/>
          </p:nvPr>
        </p:nvSpPr>
        <p:spPr/>
        <p:txBody>
          <a:bodyPr>
            <a:normAutofit/>
          </a:bodyPr>
          <a:lstStyle/>
          <a:p>
            <a:pPr marL="742950" indent="-742950">
              <a:buAutoNum type="alphaUcPeriod"/>
            </a:pPr>
            <a:r>
              <a:rPr lang="en-US" sz="3600" dirty="0">
                <a:latin typeface="Palatino Linotype" panose="02040502050505030304" pitchFamily="18" charset="0"/>
              </a:rPr>
              <a:t>a fingerprint search submitted to the Oklahoma State Bureau of Investigation with a return report to the submitting agency that such person has no felony record,</a:t>
            </a:r>
          </a:p>
          <a:p>
            <a:pPr marL="742950" indent="-742950">
              <a:buAutoNum type="alphaUcPeriod"/>
            </a:pPr>
            <a:r>
              <a:rPr lang="en-US" sz="3600" dirty="0">
                <a:latin typeface="Palatino Linotype" panose="02040502050505030304" pitchFamily="18" charset="0"/>
              </a:rPr>
              <a:t>a fingerprint search submitted to the Federal Bureau of Investigation with a return report to the submitting agency that such person has no felony record,</a:t>
            </a:r>
          </a:p>
        </p:txBody>
      </p:sp>
    </p:spTree>
    <p:extLst>
      <p:ext uri="{BB962C8B-B14F-4D97-AF65-F5344CB8AC3E}">
        <p14:creationId xmlns:p14="http://schemas.microsoft.com/office/powerpoint/2010/main" val="40696894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effectLst>
                  <a:outerShdw blurRad="38100" dist="38100" dir="2700000" algn="tl">
                    <a:srgbClr val="000000">
                      <a:alpha val="43137"/>
                    </a:srgbClr>
                  </a:outerShdw>
                </a:effectLst>
                <a:latin typeface="Palatino Linotype" panose="02040502050505030304" pitchFamily="18" charset="0"/>
              </a:rPr>
              <a:t>Performing Investigative Work - References</a:t>
            </a:r>
            <a:endParaRPr lang="en-US" dirty="0">
              <a:latin typeface="Palatino Linotype" panose="02040502050505030304" pitchFamily="18" charset="0"/>
            </a:endParaRPr>
          </a:p>
        </p:txBody>
      </p:sp>
      <p:sp>
        <p:nvSpPr>
          <p:cNvPr id="3" name="Content Placeholder 2"/>
          <p:cNvSpPr>
            <a:spLocks noGrp="1"/>
          </p:cNvSpPr>
          <p:nvPr>
            <p:ph idx="1"/>
          </p:nvPr>
        </p:nvSpPr>
        <p:spPr/>
        <p:txBody>
          <a:bodyPr/>
          <a:lstStyle/>
          <a:p>
            <a:r>
              <a:rPr lang="en-US" dirty="0">
                <a:latin typeface="Palatino Linotype" panose="02040502050505030304" pitchFamily="18" charset="0"/>
              </a:rPr>
              <a:t>Face-to-face interviews are always better than phone calls.</a:t>
            </a:r>
          </a:p>
          <a:p>
            <a:r>
              <a:rPr lang="en-US" dirty="0">
                <a:latin typeface="Palatino Linotype" panose="02040502050505030304" pitchFamily="18" charset="0"/>
              </a:rPr>
              <a:t>Interview current and former neighbors.</a:t>
            </a:r>
          </a:p>
          <a:p>
            <a:r>
              <a:rPr lang="en-US" dirty="0">
                <a:latin typeface="Palatino Linotype" panose="02040502050505030304" pitchFamily="18" charset="0"/>
              </a:rPr>
              <a:t>The applicant provided references that he was reasonably certain would say good things.  </a:t>
            </a:r>
          </a:p>
          <a:p>
            <a:r>
              <a:rPr lang="en-US" dirty="0">
                <a:latin typeface="Palatino Linotype" panose="02040502050505030304" pitchFamily="18" charset="0"/>
              </a:rPr>
              <a:t>Ask those references for the names of several other people who know the applicant well.  (2</a:t>
            </a:r>
            <a:r>
              <a:rPr lang="en-US" baseline="30000" dirty="0">
                <a:latin typeface="Palatino Linotype" panose="02040502050505030304" pitchFamily="18" charset="0"/>
              </a:rPr>
              <a:t>nd</a:t>
            </a:r>
            <a:r>
              <a:rPr lang="en-US" dirty="0">
                <a:latin typeface="Palatino Linotype" panose="02040502050505030304" pitchFamily="18" charset="0"/>
              </a:rPr>
              <a:t> degree references)</a:t>
            </a:r>
          </a:p>
          <a:p>
            <a:r>
              <a:rPr lang="en-US" dirty="0">
                <a:latin typeface="Palatino Linotype" panose="02040502050505030304" pitchFamily="18" charset="0"/>
              </a:rPr>
              <a:t>Ask those 2</a:t>
            </a:r>
            <a:r>
              <a:rPr lang="en-US" baseline="30000" dirty="0">
                <a:latin typeface="Palatino Linotype" panose="02040502050505030304" pitchFamily="18" charset="0"/>
              </a:rPr>
              <a:t>nd</a:t>
            </a:r>
            <a:r>
              <a:rPr lang="en-US" dirty="0">
                <a:latin typeface="Palatino Linotype" panose="02040502050505030304" pitchFamily="18" charset="0"/>
              </a:rPr>
              <a:t> degree references for others (3</a:t>
            </a:r>
            <a:r>
              <a:rPr lang="en-US" baseline="30000" dirty="0">
                <a:latin typeface="Palatino Linotype" panose="02040502050505030304" pitchFamily="18" charset="0"/>
              </a:rPr>
              <a:t>rd</a:t>
            </a:r>
            <a:r>
              <a:rPr lang="en-US" dirty="0">
                <a:latin typeface="Palatino Linotype" panose="02040502050505030304" pitchFamily="18" charset="0"/>
              </a:rPr>
              <a:t> degree references)</a:t>
            </a:r>
          </a:p>
        </p:txBody>
      </p:sp>
    </p:spTree>
    <p:extLst>
      <p:ext uri="{BB962C8B-B14F-4D97-AF65-F5344CB8AC3E}">
        <p14:creationId xmlns:p14="http://schemas.microsoft.com/office/powerpoint/2010/main" val="16968591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effectLst>
                  <a:outerShdw blurRad="38100" dist="38100" dir="2700000" algn="tl">
                    <a:srgbClr val="000000">
                      <a:alpha val="43137"/>
                    </a:srgbClr>
                  </a:outerShdw>
                </a:effectLst>
                <a:latin typeface="Palatino Linotype" panose="02040502050505030304" pitchFamily="18" charset="0"/>
              </a:rPr>
              <a:t>Performing Investigative Work - References</a:t>
            </a:r>
            <a:endParaRPr lang="en-US" dirty="0">
              <a:latin typeface="Palatino Linotype" panose="02040502050505030304" pitchFamily="18" charset="0"/>
            </a:endParaRPr>
          </a:p>
        </p:txBody>
      </p:sp>
      <p:sp>
        <p:nvSpPr>
          <p:cNvPr id="3" name="Content Placeholder 2"/>
          <p:cNvSpPr>
            <a:spLocks noGrp="1"/>
          </p:cNvSpPr>
          <p:nvPr>
            <p:ph idx="1"/>
          </p:nvPr>
        </p:nvSpPr>
        <p:spPr/>
        <p:txBody>
          <a:bodyPr/>
          <a:lstStyle/>
          <a:p>
            <a:pPr algn="just"/>
            <a:r>
              <a:rPr lang="en-US" sz="2000" dirty="0">
                <a:latin typeface="Palatino Linotype" panose="02040502050505030304" pitchFamily="18" charset="0"/>
                <a:cs typeface="Arial" pitchFamily="34" charset="0"/>
              </a:rPr>
              <a:t>Rarely will any “listed reference” say anything bad about a person.</a:t>
            </a:r>
          </a:p>
          <a:p>
            <a:pPr lvl="1" algn="just"/>
            <a:r>
              <a:rPr lang="en-US" sz="2000" i="1" dirty="0">
                <a:latin typeface="Palatino Linotype" panose="02040502050505030304" pitchFamily="18" charset="0"/>
                <a:cs typeface="Arial" pitchFamily="34" charset="0"/>
              </a:rPr>
              <a:t>Ask each person the MOST important question: </a:t>
            </a:r>
            <a:r>
              <a:rPr lang="en-US" sz="2000" b="1" i="1" dirty="0">
                <a:latin typeface="Palatino Linotype" panose="02040502050505030304" pitchFamily="18" charset="0"/>
                <a:cs typeface="Arial" pitchFamily="34" charset="0"/>
              </a:rPr>
              <a:t>“Who else do you know that also knows….(the applicant</a:t>
            </a:r>
            <a:r>
              <a:rPr lang="en-US" sz="2000" i="1" dirty="0">
                <a:latin typeface="Palatino Linotype" panose="02040502050505030304" pitchFamily="18" charset="0"/>
                <a:cs typeface="Arial" pitchFamily="34" charset="0"/>
              </a:rPr>
              <a:t>)”</a:t>
            </a:r>
          </a:p>
          <a:p>
            <a:pPr lvl="1" algn="just"/>
            <a:endParaRPr lang="en-US" sz="2000" i="1" dirty="0">
              <a:latin typeface="Palatino Linotype" panose="02040502050505030304" pitchFamily="18" charset="0"/>
              <a:cs typeface="Arial" pitchFamily="34" charset="0"/>
            </a:endParaRPr>
          </a:p>
          <a:p>
            <a:pPr lvl="1" algn="just"/>
            <a:r>
              <a:rPr lang="en-US" sz="1800" dirty="0">
                <a:latin typeface="Palatino Linotype" panose="02040502050505030304" pitchFamily="18" charset="0"/>
                <a:cs typeface="Arial" pitchFamily="34" charset="0"/>
              </a:rPr>
              <a:t>Use the applicant’s </a:t>
            </a:r>
            <a:r>
              <a:rPr lang="en-US" sz="1800" u="sng" dirty="0">
                <a:latin typeface="Palatino Linotype" panose="02040502050505030304" pitchFamily="18" charset="0"/>
                <a:cs typeface="Arial" pitchFamily="34" charset="0"/>
              </a:rPr>
              <a:t>first name </a:t>
            </a:r>
            <a:r>
              <a:rPr lang="en-US" sz="1800" dirty="0">
                <a:latin typeface="Palatino Linotype" panose="02040502050505030304" pitchFamily="18" charset="0"/>
                <a:cs typeface="Arial" pitchFamily="34" charset="0"/>
              </a:rPr>
              <a:t>when doing interviews. People will feel more like talking if they feel you have a personal connection to the applicant. Ask questions that require them to give you an explanation. i.e.</a:t>
            </a:r>
          </a:p>
          <a:p>
            <a:pPr lvl="1" algn="just"/>
            <a:r>
              <a:rPr lang="en-US" sz="2000" i="1" dirty="0">
                <a:latin typeface="Palatino Linotype" panose="02040502050505030304" pitchFamily="18" charset="0"/>
                <a:cs typeface="Arial" pitchFamily="34" charset="0"/>
              </a:rPr>
              <a:t>1. “When was the last time you seen Joe drinking alcohol”</a:t>
            </a:r>
          </a:p>
          <a:p>
            <a:pPr lvl="1" algn="just"/>
            <a:r>
              <a:rPr lang="en-US" sz="2000" i="1" dirty="0">
                <a:latin typeface="Palatino Linotype" panose="02040502050505030304" pitchFamily="18" charset="0"/>
                <a:cs typeface="Arial" pitchFamily="34" charset="0"/>
              </a:rPr>
              <a:t>2. “Why would anyone try to keep Joe from getting this job?“</a:t>
            </a:r>
          </a:p>
          <a:p>
            <a:pPr lvl="1" algn="just"/>
            <a:r>
              <a:rPr lang="en-US" sz="2000" i="1" dirty="0">
                <a:latin typeface="Palatino Linotype" panose="02040502050505030304" pitchFamily="18" charset="0"/>
                <a:cs typeface="Arial" pitchFamily="34" charset="0"/>
              </a:rPr>
              <a:t>3. “Tell me about a time Joe made you angry”</a:t>
            </a:r>
          </a:p>
          <a:p>
            <a:pPr lvl="1" algn="just"/>
            <a:r>
              <a:rPr lang="en-US" sz="2000" i="1" dirty="0">
                <a:latin typeface="Palatino Linotype" panose="02040502050505030304" pitchFamily="18" charset="0"/>
                <a:cs typeface="Arial" pitchFamily="34" charset="0"/>
              </a:rPr>
              <a:t>4. “Give me one specific reason that you feel he would not do well as a police officer”</a:t>
            </a:r>
          </a:p>
          <a:p>
            <a:endParaRPr lang="en-US" dirty="0"/>
          </a:p>
        </p:txBody>
      </p:sp>
    </p:spTree>
    <p:extLst>
      <p:ext uri="{BB962C8B-B14F-4D97-AF65-F5344CB8AC3E}">
        <p14:creationId xmlns:p14="http://schemas.microsoft.com/office/powerpoint/2010/main" val="33345630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effectLst>
                  <a:outerShdw blurRad="38100" dist="38100" dir="2700000" algn="tl">
                    <a:srgbClr val="000000">
                      <a:alpha val="43137"/>
                    </a:srgbClr>
                  </a:outerShdw>
                </a:effectLst>
                <a:latin typeface="Palatino Linotype" panose="02040502050505030304" pitchFamily="18" charset="0"/>
              </a:rPr>
              <a:t>Performing Investigative Work – Social Media</a:t>
            </a:r>
            <a:endParaRPr lang="en-US" dirty="0">
              <a:latin typeface="Palatino Linotype" panose="02040502050505030304" pitchFamily="18" charset="0"/>
            </a:endParaRPr>
          </a:p>
        </p:txBody>
      </p:sp>
      <p:sp>
        <p:nvSpPr>
          <p:cNvPr id="3" name="Content Placeholder 2"/>
          <p:cNvSpPr>
            <a:spLocks noGrp="1"/>
          </p:cNvSpPr>
          <p:nvPr>
            <p:ph idx="1"/>
          </p:nvPr>
        </p:nvSpPr>
        <p:spPr/>
        <p:txBody>
          <a:bodyPr/>
          <a:lstStyle/>
          <a:p>
            <a:r>
              <a:rPr lang="en-US" dirty="0">
                <a:latin typeface="Palatino Linotype" panose="02040502050505030304" pitchFamily="18" charset="0"/>
              </a:rPr>
              <a:t>Evaluate the social media presence of the applicant and spouse.</a:t>
            </a:r>
          </a:p>
          <a:p>
            <a:pPr lvl="1"/>
            <a:r>
              <a:rPr lang="en-US" dirty="0">
                <a:latin typeface="Palatino Linotype" panose="02040502050505030304" pitchFamily="18" charset="0"/>
              </a:rPr>
              <a:t>Statements</a:t>
            </a:r>
          </a:p>
          <a:p>
            <a:pPr lvl="1"/>
            <a:r>
              <a:rPr lang="en-US" dirty="0">
                <a:latin typeface="Palatino Linotype" panose="02040502050505030304" pitchFamily="18" charset="0"/>
              </a:rPr>
              <a:t>Photos</a:t>
            </a:r>
          </a:p>
          <a:p>
            <a:pPr lvl="1"/>
            <a:r>
              <a:rPr lang="en-US" dirty="0">
                <a:latin typeface="Palatino Linotype" panose="02040502050505030304" pitchFamily="18" charset="0"/>
              </a:rPr>
              <a:t>Links</a:t>
            </a:r>
          </a:p>
        </p:txBody>
      </p:sp>
    </p:spTree>
    <p:extLst>
      <p:ext uri="{BB962C8B-B14F-4D97-AF65-F5344CB8AC3E}">
        <p14:creationId xmlns:p14="http://schemas.microsoft.com/office/powerpoint/2010/main" val="962416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8D373-6389-45AD-8AAB-8DD48FAA699C}"/>
              </a:ext>
            </a:extLst>
          </p:cNvPr>
          <p:cNvSpPr>
            <a:spLocks noGrp="1"/>
          </p:cNvSpPr>
          <p:nvPr>
            <p:ph type="title"/>
          </p:nvPr>
        </p:nvSpPr>
        <p:spPr/>
        <p:txBody>
          <a:bodyPr/>
          <a:lstStyle/>
          <a:p>
            <a:pPr algn="ctr"/>
            <a:r>
              <a:rPr lang="en-US" b="1" dirty="0">
                <a:effectLst>
                  <a:outerShdw blurRad="38100" dist="38100" dir="2700000" algn="tl">
                    <a:srgbClr val="000000">
                      <a:alpha val="43137"/>
                    </a:srgbClr>
                  </a:outerShdw>
                </a:effectLst>
                <a:latin typeface="Palatino Linotype" panose="02040502050505030304" pitchFamily="18" charset="0"/>
              </a:rPr>
              <a:t>Social Media</a:t>
            </a:r>
          </a:p>
        </p:txBody>
      </p:sp>
      <p:pic>
        <p:nvPicPr>
          <p:cNvPr id="5" name="Content Placeholder 4">
            <a:extLst>
              <a:ext uri="{FF2B5EF4-FFF2-40B4-BE49-F238E27FC236}">
                <a16:creationId xmlns:a16="http://schemas.microsoft.com/office/drawing/2014/main" id="{147B75DD-E555-46FE-9196-7CB9CD60DDE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09520" y="1415918"/>
            <a:ext cx="7152640" cy="5156104"/>
          </a:xfrm>
        </p:spPr>
      </p:pic>
    </p:spTree>
    <p:extLst>
      <p:ext uri="{BB962C8B-B14F-4D97-AF65-F5344CB8AC3E}">
        <p14:creationId xmlns:p14="http://schemas.microsoft.com/office/powerpoint/2010/main" val="41328092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effectLst>
                  <a:outerShdw blurRad="38100" dist="38100" dir="2700000" algn="tl">
                    <a:srgbClr val="000000">
                      <a:alpha val="43137"/>
                    </a:srgbClr>
                  </a:outerShdw>
                </a:effectLst>
                <a:latin typeface="Palatino Linotype" panose="02040502050505030304" pitchFamily="18" charset="0"/>
              </a:rPr>
              <a:t>In-Home Interview</a:t>
            </a:r>
          </a:p>
        </p:txBody>
      </p:sp>
      <p:sp>
        <p:nvSpPr>
          <p:cNvPr id="3" name="Content Placeholder 2"/>
          <p:cNvSpPr>
            <a:spLocks noGrp="1"/>
          </p:cNvSpPr>
          <p:nvPr>
            <p:ph idx="1"/>
          </p:nvPr>
        </p:nvSpPr>
        <p:spPr/>
        <p:txBody>
          <a:bodyPr/>
          <a:lstStyle/>
          <a:p>
            <a:r>
              <a:rPr lang="en-US" dirty="0">
                <a:latin typeface="Palatino Linotype" panose="02040502050505030304" pitchFamily="18" charset="0"/>
              </a:rPr>
              <a:t>The purpose of the in-home interview is to evaluate the applicant’s living conditions and to interact with the applicant’s spouse or significant other.</a:t>
            </a:r>
          </a:p>
          <a:p>
            <a:r>
              <a:rPr lang="en-US" dirty="0">
                <a:latin typeface="Palatino Linotype" panose="02040502050505030304" pitchFamily="18" charset="0"/>
              </a:rPr>
              <a:t>The applicant likely has several days to prepare their home and spouse.</a:t>
            </a:r>
          </a:p>
          <a:p>
            <a:r>
              <a:rPr lang="en-US" dirty="0">
                <a:latin typeface="Palatino Linotype" panose="02040502050505030304" pitchFamily="18" charset="0"/>
              </a:rPr>
              <a:t>This is a chance to discuss the unique stresses of police work (shift work, holidays, job stress, </a:t>
            </a:r>
            <a:r>
              <a:rPr lang="en-US" dirty="0" err="1">
                <a:latin typeface="Palatino Linotype" panose="02040502050505030304" pitchFamily="18" charset="0"/>
              </a:rPr>
              <a:t>etc</a:t>
            </a:r>
            <a:r>
              <a:rPr lang="en-US" dirty="0">
                <a:latin typeface="Palatino Linotype" panose="02040502050505030304" pitchFamily="18" charset="0"/>
              </a:rPr>
              <a:t>) with the spouse.  Evaluate if the applicant has been open and honest with their spouse. </a:t>
            </a:r>
          </a:p>
        </p:txBody>
      </p:sp>
    </p:spTree>
    <p:extLst>
      <p:ext uri="{BB962C8B-B14F-4D97-AF65-F5344CB8AC3E}">
        <p14:creationId xmlns:p14="http://schemas.microsoft.com/office/powerpoint/2010/main" val="33670553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effectLst>
                  <a:outerShdw blurRad="38100" dist="38100" dir="2700000" algn="tl">
                    <a:srgbClr val="000000">
                      <a:alpha val="43137"/>
                    </a:srgbClr>
                  </a:outerShdw>
                </a:effectLst>
                <a:latin typeface="Palatino Linotype" panose="02040502050505030304" pitchFamily="18" charset="0"/>
              </a:rPr>
              <a:t>What do you hope to discover?</a:t>
            </a:r>
          </a:p>
        </p:txBody>
      </p:sp>
      <p:sp>
        <p:nvSpPr>
          <p:cNvPr id="3" name="Content Placeholder 2"/>
          <p:cNvSpPr>
            <a:spLocks noGrp="1"/>
          </p:cNvSpPr>
          <p:nvPr>
            <p:ph idx="1"/>
          </p:nvPr>
        </p:nvSpPr>
        <p:spPr/>
        <p:txBody>
          <a:bodyPr/>
          <a:lstStyle/>
          <a:p>
            <a:r>
              <a:rPr lang="en-US" dirty="0">
                <a:latin typeface="Palatino Linotype" panose="02040502050505030304" pitchFamily="18" charset="0"/>
              </a:rPr>
              <a:t>Discover the Applicant’s maturity level</a:t>
            </a:r>
          </a:p>
          <a:p>
            <a:pPr lvl="1"/>
            <a:r>
              <a:rPr lang="en-US" dirty="0">
                <a:latin typeface="Palatino Linotype" panose="02040502050505030304" pitchFamily="18" charset="0"/>
              </a:rPr>
              <a:t>Live and breath video games</a:t>
            </a:r>
          </a:p>
          <a:p>
            <a:pPr lvl="1"/>
            <a:r>
              <a:rPr lang="en-US" dirty="0">
                <a:latin typeface="Palatino Linotype" panose="02040502050505030304" pitchFamily="18" charset="0"/>
              </a:rPr>
              <a:t>Become emotional to non-emotional events</a:t>
            </a:r>
          </a:p>
          <a:p>
            <a:pPr lvl="1"/>
            <a:r>
              <a:rPr lang="en-US" dirty="0">
                <a:latin typeface="Palatino Linotype" panose="02040502050505030304" pitchFamily="18" charset="0"/>
              </a:rPr>
              <a:t>Always right and never recognize their faults</a:t>
            </a:r>
          </a:p>
          <a:p>
            <a:pPr lvl="1"/>
            <a:r>
              <a:rPr lang="en-US" dirty="0">
                <a:latin typeface="Palatino Linotype" panose="02040502050505030304" pitchFamily="18" charset="0"/>
              </a:rPr>
              <a:t>Meet their personal obligations (payments, punctuality, </a:t>
            </a:r>
            <a:r>
              <a:rPr lang="en-US" dirty="0" err="1">
                <a:latin typeface="Palatino Linotype" panose="02040502050505030304" pitchFamily="18" charset="0"/>
              </a:rPr>
              <a:t>etc</a:t>
            </a:r>
            <a:r>
              <a:rPr lang="en-US" dirty="0">
                <a:latin typeface="Palatino Linotype" panose="02040502050505030304" pitchFamily="18" charset="0"/>
              </a:rPr>
              <a:t>)</a:t>
            </a:r>
          </a:p>
          <a:p>
            <a:pPr lvl="1"/>
            <a:r>
              <a:rPr lang="en-US" dirty="0">
                <a:latin typeface="Palatino Linotype" panose="02040502050505030304" pitchFamily="18" charset="0"/>
              </a:rPr>
              <a:t>Maintain their home and possessions</a:t>
            </a:r>
          </a:p>
          <a:p>
            <a:r>
              <a:rPr lang="en-US" dirty="0">
                <a:latin typeface="Palatino Linotype" panose="02040502050505030304" pitchFamily="18" charset="0"/>
              </a:rPr>
              <a:t>Discover the Applicant’s goals and objectives</a:t>
            </a:r>
          </a:p>
          <a:p>
            <a:pPr lvl="1"/>
            <a:r>
              <a:rPr lang="en-US" dirty="0">
                <a:latin typeface="Palatino Linotype" panose="02040502050505030304" pitchFamily="18" charset="0"/>
              </a:rPr>
              <a:t>Are they job-hopping?  Clear career goals?</a:t>
            </a:r>
          </a:p>
          <a:p>
            <a:pPr lvl="1"/>
            <a:r>
              <a:rPr lang="en-US" dirty="0">
                <a:latin typeface="Palatino Linotype" panose="02040502050505030304" pitchFamily="18" charset="0"/>
              </a:rPr>
              <a:t>Hoping for another position? </a:t>
            </a:r>
          </a:p>
        </p:txBody>
      </p:sp>
    </p:spTree>
    <p:extLst>
      <p:ext uri="{BB962C8B-B14F-4D97-AF65-F5344CB8AC3E}">
        <p14:creationId xmlns:p14="http://schemas.microsoft.com/office/powerpoint/2010/main" val="42514574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effectLst>
                  <a:outerShdw blurRad="38100" dist="38100" dir="2700000" algn="tl">
                    <a:srgbClr val="000000">
                      <a:alpha val="43137"/>
                    </a:srgbClr>
                  </a:outerShdw>
                </a:effectLst>
                <a:latin typeface="Palatino Linotype" panose="02040502050505030304" pitchFamily="18" charset="0"/>
              </a:rPr>
              <a:t>Body Art Inventory</a:t>
            </a:r>
          </a:p>
        </p:txBody>
      </p:sp>
      <p:sp>
        <p:nvSpPr>
          <p:cNvPr id="3" name="Content Placeholder 2"/>
          <p:cNvSpPr>
            <a:spLocks noGrp="1"/>
          </p:cNvSpPr>
          <p:nvPr>
            <p:ph idx="1"/>
          </p:nvPr>
        </p:nvSpPr>
        <p:spPr/>
        <p:txBody>
          <a:bodyPr/>
          <a:lstStyle/>
          <a:p>
            <a:r>
              <a:rPr lang="en-US" dirty="0">
                <a:latin typeface="Palatino Linotype" panose="02040502050505030304" pitchFamily="18" charset="0"/>
              </a:rPr>
              <a:t>At some point, you need to document the existence of any tattoos that are visible in a short sleeve shirt.  </a:t>
            </a:r>
          </a:p>
          <a:p>
            <a:r>
              <a:rPr lang="en-US" dirty="0">
                <a:latin typeface="Palatino Linotype" panose="02040502050505030304" pitchFamily="18" charset="0"/>
              </a:rPr>
              <a:t>If any, take photographs.  If none, document the absence.</a:t>
            </a:r>
          </a:p>
          <a:p>
            <a:r>
              <a:rPr lang="en-US" dirty="0">
                <a:latin typeface="Palatino Linotype" panose="02040502050505030304" pitchFamily="18" charset="0"/>
              </a:rPr>
              <a:t>This includes the arms below the hem of short sleeves, the neck, and the head.   </a:t>
            </a:r>
          </a:p>
          <a:p>
            <a:r>
              <a:rPr lang="en-US" dirty="0">
                <a:latin typeface="Palatino Linotype" panose="02040502050505030304" pitchFamily="18" charset="0"/>
              </a:rPr>
              <a:t>The in-home interview is a good time to accomplish this.</a:t>
            </a:r>
          </a:p>
        </p:txBody>
      </p:sp>
      <p:pic>
        <p:nvPicPr>
          <p:cNvPr id="5" name="Picture 4">
            <a:extLst>
              <a:ext uri="{FF2B5EF4-FFF2-40B4-BE49-F238E27FC236}">
                <a16:creationId xmlns:a16="http://schemas.microsoft.com/office/drawing/2014/main" id="{92763571-40AE-4053-BAA4-F9C3C375D3D5}"/>
              </a:ext>
            </a:extLst>
          </p:cNvPr>
          <p:cNvPicPr>
            <a:picLocks noChangeAspect="1"/>
          </p:cNvPicPr>
          <p:nvPr/>
        </p:nvPicPr>
        <p:blipFill rotWithShape="1">
          <a:blip r:embed="rId2">
            <a:extLst>
              <a:ext uri="{28A0092B-C50C-407E-A947-70E740481C1C}">
                <a14:useLocalDpi xmlns:a14="http://schemas.microsoft.com/office/drawing/2010/main" val="0"/>
              </a:ext>
            </a:extLst>
          </a:blip>
          <a:srcRect l="-1" t="33429" r="-574" b="30225"/>
          <a:stretch/>
        </p:blipFill>
        <p:spPr>
          <a:xfrm>
            <a:off x="2763520" y="4881914"/>
            <a:ext cx="5943600" cy="1610961"/>
          </a:xfrm>
          <a:prstGeom prst="rect">
            <a:avLst/>
          </a:prstGeom>
        </p:spPr>
      </p:pic>
    </p:spTree>
    <p:extLst>
      <p:ext uri="{BB962C8B-B14F-4D97-AF65-F5344CB8AC3E}">
        <p14:creationId xmlns:p14="http://schemas.microsoft.com/office/powerpoint/2010/main" val="24342945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effectLst>
                  <a:outerShdw blurRad="38100" dist="38100" dir="2700000" algn="tl">
                    <a:srgbClr val="000000">
                      <a:alpha val="43137"/>
                    </a:srgbClr>
                  </a:outerShdw>
                </a:effectLst>
                <a:latin typeface="Palatino Linotype" panose="02040502050505030304" pitchFamily="18" charset="0"/>
              </a:rPr>
              <a:t>Private Disclosure Interview</a:t>
            </a:r>
          </a:p>
        </p:txBody>
      </p:sp>
      <p:sp>
        <p:nvSpPr>
          <p:cNvPr id="3" name="Content Placeholder 2"/>
          <p:cNvSpPr>
            <a:spLocks noGrp="1"/>
          </p:cNvSpPr>
          <p:nvPr>
            <p:ph idx="1"/>
          </p:nvPr>
        </p:nvSpPr>
        <p:spPr/>
        <p:txBody>
          <a:bodyPr/>
          <a:lstStyle/>
          <a:p>
            <a:r>
              <a:rPr lang="en-US" sz="3600" dirty="0">
                <a:latin typeface="Palatino Linotype" panose="02040502050505030304" pitchFamily="18" charset="0"/>
              </a:rPr>
              <a:t>This final interview may not be necessary.</a:t>
            </a:r>
          </a:p>
          <a:p>
            <a:r>
              <a:rPr lang="en-US" sz="3600" dirty="0">
                <a:latin typeface="Palatino Linotype" panose="02040502050505030304" pitchFamily="18" charset="0"/>
              </a:rPr>
              <a:t>This is a private interview where you obtain the applicant’s “side of the story” about:</a:t>
            </a:r>
          </a:p>
          <a:p>
            <a:pPr lvl="1"/>
            <a:r>
              <a:rPr lang="en-US" sz="3200" dirty="0">
                <a:latin typeface="Palatino Linotype" panose="02040502050505030304" pitchFamily="18" charset="0"/>
              </a:rPr>
              <a:t>Any facts in dispute</a:t>
            </a:r>
          </a:p>
          <a:p>
            <a:pPr lvl="1"/>
            <a:r>
              <a:rPr lang="en-US" sz="3200" dirty="0">
                <a:latin typeface="Palatino Linotype" panose="02040502050505030304" pitchFamily="18" charset="0"/>
              </a:rPr>
              <a:t>Evidence of unsuitability</a:t>
            </a:r>
          </a:p>
          <a:p>
            <a:pPr lvl="1"/>
            <a:r>
              <a:rPr lang="en-US" sz="3200" dirty="0">
                <a:latin typeface="Palatino Linotype" panose="02040502050505030304" pitchFamily="18" charset="0"/>
              </a:rPr>
              <a:t>Credit problems</a:t>
            </a:r>
          </a:p>
          <a:p>
            <a:pPr lvl="1"/>
            <a:r>
              <a:rPr lang="en-US" sz="3200" dirty="0" err="1">
                <a:latin typeface="Palatino Linotype" panose="02040502050505030304" pitchFamily="18" charset="0"/>
              </a:rPr>
              <a:t>Etc</a:t>
            </a:r>
            <a:endParaRPr lang="en-US" sz="3200" dirty="0">
              <a:latin typeface="Palatino Linotype" panose="02040502050505030304" pitchFamily="18" charset="0"/>
            </a:endParaRPr>
          </a:p>
          <a:p>
            <a:r>
              <a:rPr lang="en-US" sz="3600" dirty="0">
                <a:latin typeface="Palatino Linotype" panose="02040502050505030304" pitchFamily="18" charset="0"/>
              </a:rPr>
              <a:t>Give them a chance to write any rebuttal </a:t>
            </a:r>
          </a:p>
        </p:txBody>
      </p:sp>
    </p:spTree>
    <p:extLst>
      <p:ext uri="{BB962C8B-B14F-4D97-AF65-F5344CB8AC3E}">
        <p14:creationId xmlns:p14="http://schemas.microsoft.com/office/powerpoint/2010/main" val="27953765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24AAF-C328-4908-8A3A-270DFB89C199}"/>
              </a:ext>
            </a:extLst>
          </p:cNvPr>
          <p:cNvSpPr>
            <a:spLocks noGrp="1"/>
          </p:cNvSpPr>
          <p:nvPr>
            <p:ph type="title"/>
          </p:nvPr>
        </p:nvSpPr>
        <p:spPr/>
        <p:txBody>
          <a:bodyPr/>
          <a:lstStyle/>
          <a:p>
            <a:pPr algn="ctr"/>
            <a:r>
              <a:rPr lang="en-US" b="1" dirty="0">
                <a:effectLst>
                  <a:outerShdw blurRad="38100" dist="38100" dir="2700000" algn="tl">
                    <a:srgbClr val="000000">
                      <a:alpha val="43137"/>
                    </a:srgbClr>
                  </a:outerShdw>
                </a:effectLst>
                <a:latin typeface="Palatino Linotype" panose="02040502050505030304" pitchFamily="18" charset="0"/>
              </a:rPr>
              <a:t>Confidential Supplemental Reports</a:t>
            </a:r>
          </a:p>
        </p:txBody>
      </p:sp>
      <p:sp>
        <p:nvSpPr>
          <p:cNvPr id="3" name="Content Placeholder 2">
            <a:extLst>
              <a:ext uri="{FF2B5EF4-FFF2-40B4-BE49-F238E27FC236}">
                <a16:creationId xmlns:a16="http://schemas.microsoft.com/office/drawing/2014/main" id="{E2899196-B608-464B-A3EC-4FF59D74BBE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1351235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effectLst>
                  <a:outerShdw blurRad="38100" dist="38100" dir="2700000" algn="tl">
                    <a:srgbClr val="000000">
                      <a:alpha val="43137"/>
                    </a:srgbClr>
                  </a:outerShdw>
                </a:effectLst>
                <a:latin typeface="Palatino Linotype" panose="02040502050505030304" pitchFamily="18" charset="0"/>
              </a:rPr>
              <a:t>Protected Topics of Inquiry</a:t>
            </a:r>
          </a:p>
        </p:txBody>
      </p:sp>
      <p:sp>
        <p:nvSpPr>
          <p:cNvPr id="3" name="Content Placeholder 2"/>
          <p:cNvSpPr>
            <a:spLocks noGrp="1"/>
          </p:cNvSpPr>
          <p:nvPr>
            <p:ph idx="1"/>
          </p:nvPr>
        </p:nvSpPr>
        <p:spPr/>
        <p:txBody>
          <a:bodyPr/>
          <a:lstStyle/>
          <a:p>
            <a:pPr marL="0" lvl="1" indent="0">
              <a:buNone/>
            </a:pPr>
            <a:r>
              <a:rPr lang="en-US" sz="3600" dirty="0">
                <a:latin typeface="Palatino Linotype" panose="02040502050505030304" pitchFamily="18" charset="0"/>
                <a:cs typeface="Arial" pitchFamily="34" charset="0"/>
              </a:rPr>
              <a:t>Pre-Employment Interviews are subject to:</a:t>
            </a:r>
          </a:p>
          <a:p>
            <a:pPr marL="693738" lvl="3"/>
            <a:r>
              <a:rPr lang="en-US" sz="3600" dirty="0">
                <a:latin typeface="Palatino Linotype" panose="02040502050505030304" pitchFamily="18" charset="0"/>
              </a:rPr>
              <a:t>American with Disabilities Act (ADA) Section 504</a:t>
            </a:r>
          </a:p>
          <a:p>
            <a:pPr marL="693738" lvl="3"/>
            <a:r>
              <a:rPr lang="en-US" sz="3600" dirty="0">
                <a:latin typeface="Palatino Linotype" panose="02040502050505030304" pitchFamily="18" charset="0"/>
              </a:rPr>
              <a:t>Civil Rights Act of 1964</a:t>
            </a:r>
          </a:p>
          <a:p>
            <a:pPr marL="0" indent="0">
              <a:buNone/>
            </a:pPr>
            <a:endParaRPr lang="en-US" dirty="0"/>
          </a:p>
        </p:txBody>
      </p:sp>
    </p:spTree>
    <p:extLst>
      <p:ext uri="{BB962C8B-B14F-4D97-AF65-F5344CB8AC3E}">
        <p14:creationId xmlns:p14="http://schemas.microsoft.com/office/powerpoint/2010/main" val="1204604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4FA28-ADF0-4E63-A3C1-0B08D496A2F2}"/>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528A2F6B-3B51-4CA5-BC75-1D139B7EDE7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55520" y="335492"/>
            <a:ext cx="6756400" cy="5841472"/>
          </a:xfrm>
        </p:spPr>
      </p:pic>
    </p:spTree>
    <p:extLst>
      <p:ext uri="{BB962C8B-B14F-4D97-AF65-F5344CB8AC3E}">
        <p14:creationId xmlns:p14="http://schemas.microsoft.com/office/powerpoint/2010/main" val="19500288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effectLst>
                  <a:outerShdw blurRad="38100" dist="38100" dir="2700000" algn="tl">
                    <a:srgbClr val="000000">
                      <a:alpha val="43137"/>
                    </a:srgbClr>
                  </a:outerShdw>
                </a:effectLst>
                <a:latin typeface="Palatino Linotype" panose="02040502050505030304" pitchFamily="18" charset="0"/>
              </a:rPr>
              <a:t>Prepare and Submit Report</a:t>
            </a:r>
          </a:p>
        </p:txBody>
      </p:sp>
      <p:sp>
        <p:nvSpPr>
          <p:cNvPr id="3" name="Content Placeholder 2"/>
          <p:cNvSpPr>
            <a:spLocks noGrp="1"/>
          </p:cNvSpPr>
          <p:nvPr>
            <p:ph idx="1"/>
          </p:nvPr>
        </p:nvSpPr>
        <p:spPr/>
        <p:txBody>
          <a:bodyPr>
            <a:normAutofit/>
          </a:bodyPr>
          <a:lstStyle/>
          <a:p>
            <a:r>
              <a:rPr lang="en-US" sz="3600" dirty="0">
                <a:latin typeface="Palatino Linotype" panose="02040502050505030304" pitchFamily="18" charset="0"/>
              </a:rPr>
              <a:t>The packet you submit will contain:</a:t>
            </a:r>
          </a:p>
          <a:p>
            <a:pPr lvl="1"/>
            <a:r>
              <a:rPr lang="en-US" sz="3600" dirty="0">
                <a:latin typeface="Palatino Linotype" panose="02040502050505030304" pitchFamily="18" charset="0"/>
              </a:rPr>
              <a:t>Your opinion letter to the chief,</a:t>
            </a:r>
          </a:p>
          <a:p>
            <a:pPr lvl="1"/>
            <a:r>
              <a:rPr lang="en-US" sz="3600" dirty="0">
                <a:latin typeface="Palatino Linotype" panose="02040502050505030304" pitchFamily="18" charset="0"/>
              </a:rPr>
              <a:t>Your detailed report,</a:t>
            </a:r>
          </a:p>
          <a:p>
            <a:pPr lvl="1"/>
            <a:r>
              <a:rPr lang="en-US" sz="3600" dirty="0">
                <a:latin typeface="Palatino Linotype" panose="02040502050505030304" pitchFamily="18" charset="0"/>
              </a:rPr>
              <a:t>The applicant’s background questionnaire,</a:t>
            </a:r>
          </a:p>
          <a:p>
            <a:pPr lvl="1"/>
            <a:r>
              <a:rPr lang="en-US" sz="3600" dirty="0">
                <a:latin typeface="Palatino Linotype" panose="02040502050505030304" pitchFamily="18" charset="0"/>
              </a:rPr>
              <a:t>Any attachments provided by the applicant or developed during your investigation.</a:t>
            </a:r>
          </a:p>
        </p:txBody>
      </p:sp>
    </p:spTree>
    <p:extLst>
      <p:ext uri="{BB962C8B-B14F-4D97-AF65-F5344CB8AC3E}">
        <p14:creationId xmlns:p14="http://schemas.microsoft.com/office/powerpoint/2010/main" val="13065239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B63EB-35D1-47CA-8D05-029BDC68C8FB}"/>
              </a:ext>
            </a:extLst>
          </p:cNvPr>
          <p:cNvSpPr>
            <a:spLocks noGrp="1"/>
          </p:cNvSpPr>
          <p:nvPr>
            <p:ph type="title"/>
          </p:nvPr>
        </p:nvSpPr>
        <p:spPr>
          <a:xfrm>
            <a:off x="838200" y="365125"/>
            <a:ext cx="10515600" cy="111125"/>
          </a:xfrm>
        </p:spPr>
        <p:txBody>
          <a:bodyPr>
            <a:normAutofit fontScale="90000"/>
          </a:bodyPr>
          <a:lstStyle/>
          <a:p>
            <a:endParaRPr lang="en-US" dirty="0"/>
          </a:p>
        </p:txBody>
      </p:sp>
      <p:graphicFrame>
        <p:nvGraphicFramePr>
          <p:cNvPr id="5" name="Table 4"/>
          <p:cNvGraphicFramePr>
            <a:graphicFrameLocks noGrp="1"/>
          </p:cNvGraphicFramePr>
          <p:nvPr/>
        </p:nvGraphicFramePr>
        <p:xfrm>
          <a:off x="838200" y="609600"/>
          <a:ext cx="10610850" cy="4476750"/>
        </p:xfrm>
        <a:graphic>
          <a:graphicData uri="http://schemas.openxmlformats.org/drawingml/2006/table">
            <a:tbl>
              <a:tblPr/>
              <a:tblGrid>
                <a:gridCol w="3086100">
                  <a:extLst>
                    <a:ext uri="{9D8B030D-6E8A-4147-A177-3AD203B41FA5}">
                      <a16:colId xmlns:a16="http://schemas.microsoft.com/office/drawing/2014/main" val="20000"/>
                    </a:ext>
                  </a:extLst>
                </a:gridCol>
                <a:gridCol w="3987800">
                  <a:extLst>
                    <a:ext uri="{9D8B030D-6E8A-4147-A177-3AD203B41FA5}">
                      <a16:colId xmlns:a16="http://schemas.microsoft.com/office/drawing/2014/main" val="20001"/>
                    </a:ext>
                  </a:extLst>
                </a:gridCol>
                <a:gridCol w="3536950">
                  <a:extLst>
                    <a:ext uri="{9D8B030D-6E8A-4147-A177-3AD203B41FA5}">
                      <a16:colId xmlns:a16="http://schemas.microsoft.com/office/drawing/2014/main" val="20002"/>
                    </a:ext>
                  </a:extLst>
                </a:gridCol>
              </a:tblGrid>
              <a:tr h="666750">
                <a:tc>
                  <a:txBody>
                    <a:bodyPr/>
                    <a:lstStyle/>
                    <a:p>
                      <a:pPr algn="ctr"/>
                      <a:r>
                        <a:rPr lang="en-US" sz="3600" dirty="0"/>
                        <a:t>Topic</a:t>
                      </a: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r>
                        <a:rPr lang="en-US" sz="3600" dirty="0"/>
                        <a:t>Avoid Asking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dirty="0"/>
                        <a:t>Consider Instead</a:t>
                      </a: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57200">
                <a:tc>
                  <a:txBody>
                    <a:bodyPr/>
                    <a:lstStyle/>
                    <a:p>
                      <a:pPr algn="ctr"/>
                      <a:r>
                        <a:rPr lang="en-US" sz="2000" dirty="0"/>
                        <a:t>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How old are you?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Are you at least 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23900">
                <a:tc>
                  <a:txBody>
                    <a:bodyPr/>
                    <a:lstStyle/>
                    <a:p>
                      <a:pPr algn="ctr"/>
                      <a:r>
                        <a:rPr lang="en-US" sz="2000" dirty="0"/>
                        <a:t>Disability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Direct questions about a</a:t>
                      </a:r>
                      <a:r>
                        <a:rPr lang="en-US" sz="2000" baseline="0" dirty="0"/>
                        <a:t> disability.</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Whether or not the applicant can perform the essential job functions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00100">
                <a:tc>
                  <a:txBody>
                    <a:bodyPr/>
                    <a:lstStyle/>
                    <a:p>
                      <a:pPr algn="ctr"/>
                      <a:r>
                        <a:rPr lang="en-US" sz="2000" dirty="0"/>
                        <a:t>Birthplace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Ancestry, descent, or national origin</a:t>
                      </a:r>
                    </a:p>
                    <a:p>
                      <a:pPr algn="ct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Whether the applicant is a legal resident eligible for employment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857250">
                <a:tc>
                  <a:txBody>
                    <a:bodyPr/>
                    <a:lstStyle/>
                    <a:p>
                      <a:pPr algn="ctr"/>
                      <a:r>
                        <a:rPr lang="en-US" sz="2000" dirty="0"/>
                        <a:t>Religion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Denomination or religious affiliation</a:t>
                      </a:r>
                    </a:p>
                    <a:p>
                      <a:pPr algn="ct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Whether personal commitments permit the applicant to meet work expectations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857250">
                <a:tc>
                  <a:txBody>
                    <a:bodyPr/>
                    <a:lstStyle/>
                    <a:p>
                      <a:pPr algn="ctr"/>
                      <a:r>
                        <a:rPr lang="en-US" sz="2000" dirty="0"/>
                        <a:t>Military</a:t>
                      </a:r>
                      <a:r>
                        <a:rPr lang="en-US" sz="2000" baseline="0" dirty="0"/>
                        <a:t> Service</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Descriptions of a specific act or acts that resulted in military discharge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The specific classification of discharge as defined by the U.S. Government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6" name="Content Placeholder 5"/>
          <p:cNvSpPr>
            <a:spLocks noGrp="1"/>
          </p:cNvSpPr>
          <p:nvPr>
            <p:ph idx="1"/>
          </p:nvPr>
        </p:nvSpPr>
        <p:spPr>
          <a:xfrm>
            <a:off x="838200" y="365125"/>
            <a:ext cx="10515600" cy="111125"/>
          </a:xfrm>
        </p:spPr>
        <p:txBody>
          <a:bodyPr>
            <a:normAutofit fontScale="25000" lnSpcReduction="20000"/>
          </a:bodyPr>
          <a:lstStyle/>
          <a:p>
            <a:endParaRPr lang="en-US" dirty="0"/>
          </a:p>
        </p:txBody>
      </p:sp>
    </p:spTree>
    <p:extLst>
      <p:ext uri="{BB962C8B-B14F-4D97-AF65-F5344CB8AC3E}">
        <p14:creationId xmlns:p14="http://schemas.microsoft.com/office/powerpoint/2010/main" val="36097828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B63EB-35D1-47CA-8D05-029BDC68C8FB}"/>
              </a:ext>
            </a:extLst>
          </p:cNvPr>
          <p:cNvSpPr>
            <a:spLocks noGrp="1"/>
          </p:cNvSpPr>
          <p:nvPr>
            <p:ph type="title"/>
          </p:nvPr>
        </p:nvSpPr>
        <p:spPr>
          <a:xfrm>
            <a:off x="838200" y="365125"/>
            <a:ext cx="10515600" cy="111125"/>
          </a:xfrm>
        </p:spPr>
        <p:txBody>
          <a:bodyPr>
            <a:normAutofit fontScale="90000"/>
          </a:bodyPr>
          <a:lstStyle/>
          <a:p>
            <a:endParaRPr lang="en-US" dirty="0"/>
          </a:p>
        </p:txBody>
      </p:sp>
      <p:graphicFrame>
        <p:nvGraphicFramePr>
          <p:cNvPr id="5" name="Table 4"/>
          <p:cNvGraphicFramePr>
            <a:graphicFrameLocks noGrp="1"/>
          </p:cNvGraphicFramePr>
          <p:nvPr/>
        </p:nvGraphicFramePr>
        <p:xfrm>
          <a:off x="838200" y="609600"/>
          <a:ext cx="10610850" cy="5821680"/>
        </p:xfrm>
        <a:graphic>
          <a:graphicData uri="http://schemas.openxmlformats.org/drawingml/2006/table">
            <a:tbl>
              <a:tblPr/>
              <a:tblGrid>
                <a:gridCol w="3086100">
                  <a:extLst>
                    <a:ext uri="{9D8B030D-6E8A-4147-A177-3AD203B41FA5}">
                      <a16:colId xmlns:a16="http://schemas.microsoft.com/office/drawing/2014/main" val="20000"/>
                    </a:ext>
                  </a:extLst>
                </a:gridCol>
                <a:gridCol w="3987800">
                  <a:extLst>
                    <a:ext uri="{9D8B030D-6E8A-4147-A177-3AD203B41FA5}">
                      <a16:colId xmlns:a16="http://schemas.microsoft.com/office/drawing/2014/main" val="20001"/>
                    </a:ext>
                  </a:extLst>
                </a:gridCol>
                <a:gridCol w="3536950">
                  <a:extLst>
                    <a:ext uri="{9D8B030D-6E8A-4147-A177-3AD203B41FA5}">
                      <a16:colId xmlns:a16="http://schemas.microsoft.com/office/drawing/2014/main" val="20002"/>
                    </a:ext>
                  </a:extLst>
                </a:gridCol>
              </a:tblGrid>
              <a:tr h="666750">
                <a:tc>
                  <a:txBody>
                    <a:bodyPr/>
                    <a:lstStyle/>
                    <a:p>
                      <a:pPr algn="ctr"/>
                      <a:r>
                        <a:rPr lang="en-US" sz="3600" dirty="0"/>
                        <a:t>Topic</a:t>
                      </a: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r>
                        <a:rPr lang="en-US" sz="3600" dirty="0"/>
                        <a:t>Avoid Asking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dirty="0"/>
                        <a:t>Consider Instead</a:t>
                      </a: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57200">
                <a:tc>
                  <a:txBody>
                    <a:bodyPr/>
                    <a:lstStyle/>
                    <a:p>
                      <a:pPr algn="ctr"/>
                      <a:r>
                        <a:rPr lang="en-US" sz="2000" dirty="0"/>
                        <a:t>Orientation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Not relevant to the workplace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Not relevant to the workplace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23900">
                <a:tc>
                  <a:txBody>
                    <a:bodyPr/>
                    <a:lstStyle/>
                    <a:p>
                      <a:pPr algn="ctr"/>
                      <a:r>
                        <a:rPr lang="en-US" sz="2000" dirty="0"/>
                        <a:t>Medical</a:t>
                      </a:r>
                      <a:r>
                        <a:rPr lang="en-US" sz="2000" baseline="0" dirty="0"/>
                        <a:t> History</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000" dirty="0"/>
                        <a:t>Specific medical conditions or medical history questions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dirty="0"/>
                        <a:t>Whether or not they can perform the essential functions of the positions as published with only reasonable accommodation.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00100">
                <a:tc>
                  <a:txBody>
                    <a:bodyPr/>
                    <a:lstStyle/>
                    <a:p>
                      <a:pPr algn="ctr" fontAlgn="t"/>
                      <a:r>
                        <a:rPr lang="en-US" sz="2000" b="0" dirty="0"/>
                        <a:t>Workers Compensation History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000" dirty="0"/>
                        <a:t>Have you ever filed or been awarded a workers compensation claim?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dirty="0"/>
                        <a:t>What is your accident history at work? (**Worker comp questions may be asked </a:t>
                      </a:r>
                      <a:r>
                        <a:rPr lang="en-US" b="1" u="sng" dirty="0"/>
                        <a:t>only after </a:t>
                      </a:r>
                      <a:r>
                        <a:rPr lang="en-US" dirty="0"/>
                        <a:t>conditional offer of employment is made.)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857250">
                <a:tc>
                  <a:txBody>
                    <a:bodyPr/>
                    <a:lstStyle/>
                    <a:p>
                      <a:pPr algn="ctr" fontAlgn="t"/>
                      <a:r>
                        <a:rPr lang="en-US" sz="2000" b="0" dirty="0"/>
                        <a:t>Mental Health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Have you ever had an appointment with a psychologist or psychiatrist?</a:t>
                      </a:r>
                    </a:p>
                    <a:p>
                      <a:pPr algn="ct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Mental health issues are </a:t>
                      </a:r>
                      <a:r>
                        <a:rPr lang="en-US" b="1" u="sng" dirty="0"/>
                        <a:t>only </a:t>
                      </a:r>
                      <a:r>
                        <a:rPr lang="en-US" dirty="0"/>
                        <a:t>addressed </a:t>
                      </a:r>
                      <a:r>
                        <a:rPr lang="en-US" b="1" u="sng" dirty="0"/>
                        <a:t>after </a:t>
                      </a:r>
                      <a:r>
                        <a:rPr lang="en-US" dirty="0"/>
                        <a:t>a conditional offer when a psychological screening is required as a qualifier for employment.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857250">
                <a:tc>
                  <a:txBody>
                    <a:bodyPr/>
                    <a:lstStyle/>
                    <a:p>
                      <a:pPr algn="ctr"/>
                      <a:r>
                        <a:rPr lang="en-US" sz="2000" dirty="0"/>
                        <a:t>Others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6" name="Content Placeholder 5"/>
          <p:cNvSpPr>
            <a:spLocks noGrp="1"/>
          </p:cNvSpPr>
          <p:nvPr>
            <p:ph idx="1"/>
          </p:nvPr>
        </p:nvSpPr>
        <p:spPr>
          <a:xfrm>
            <a:off x="838200" y="365125"/>
            <a:ext cx="10515600" cy="111125"/>
          </a:xfrm>
        </p:spPr>
        <p:txBody>
          <a:bodyPr>
            <a:normAutofit fontScale="25000" lnSpcReduction="20000"/>
          </a:bodyPr>
          <a:lstStyle/>
          <a:p>
            <a:endParaRPr lang="en-US" dirty="0"/>
          </a:p>
        </p:txBody>
      </p:sp>
    </p:spTree>
    <p:extLst>
      <p:ext uri="{BB962C8B-B14F-4D97-AF65-F5344CB8AC3E}">
        <p14:creationId xmlns:p14="http://schemas.microsoft.com/office/powerpoint/2010/main" val="32410006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effectLst>
                  <a:outerShdw blurRad="38100" dist="38100" dir="2700000" algn="tl">
                    <a:srgbClr val="000000">
                      <a:alpha val="43137"/>
                    </a:srgbClr>
                  </a:outerShdw>
                </a:effectLst>
                <a:latin typeface="Palatino Linotype" panose="02040502050505030304" pitchFamily="18" charset="0"/>
              </a:rPr>
              <a:t>Stopping an investigation early</a:t>
            </a:r>
          </a:p>
        </p:txBody>
      </p:sp>
      <p:sp>
        <p:nvSpPr>
          <p:cNvPr id="3" name="Content Placeholder 2"/>
          <p:cNvSpPr>
            <a:spLocks noGrp="1"/>
          </p:cNvSpPr>
          <p:nvPr>
            <p:ph idx="1"/>
          </p:nvPr>
        </p:nvSpPr>
        <p:spPr/>
        <p:txBody>
          <a:bodyPr/>
          <a:lstStyle/>
          <a:p>
            <a:r>
              <a:rPr lang="en-US" dirty="0">
                <a:latin typeface="Palatino Linotype" panose="02040502050505030304" pitchFamily="18" charset="0"/>
              </a:rPr>
              <a:t>If you discover something that you believe is definitely disqualifying, contact me immediately and we will discuss your need to continue.  This might be:</a:t>
            </a:r>
          </a:p>
          <a:p>
            <a:pPr lvl="1"/>
            <a:r>
              <a:rPr lang="en-US" dirty="0">
                <a:latin typeface="Palatino Linotype" panose="02040502050505030304" pitchFamily="18" charset="0"/>
              </a:rPr>
              <a:t>Certain protective orders</a:t>
            </a:r>
          </a:p>
          <a:p>
            <a:pPr lvl="1"/>
            <a:r>
              <a:rPr lang="en-US" dirty="0">
                <a:latin typeface="Palatino Linotype" panose="02040502050505030304" pitchFamily="18" charset="0"/>
              </a:rPr>
              <a:t>Domestic violence</a:t>
            </a:r>
          </a:p>
          <a:p>
            <a:pPr lvl="1"/>
            <a:r>
              <a:rPr lang="en-US" dirty="0">
                <a:latin typeface="Palatino Linotype" panose="02040502050505030304" pitchFamily="18" charset="0"/>
              </a:rPr>
              <a:t>Dishonesty in background questionnaire </a:t>
            </a:r>
          </a:p>
          <a:p>
            <a:pPr lvl="1"/>
            <a:r>
              <a:rPr lang="en-US" dirty="0">
                <a:latin typeface="Palatino Linotype" panose="02040502050505030304" pitchFamily="18" charset="0"/>
              </a:rPr>
              <a:t>Other</a:t>
            </a:r>
          </a:p>
          <a:p>
            <a:r>
              <a:rPr lang="en-US" dirty="0">
                <a:latin typeface="Palatino Linotype" panose="02040502050505030304" pitchFamily="18" charset="0"/>
              </a:rPr>
              <a:t>In this event, you will still generate a report documenting your work.</a:t>
            </a:r>
          </a:p>
        </p:txBody>
      </p:sp>
    </p:spTree>
    <p:extLst>
      <p:ext uri="{BB962C8B-B14F-4D97-AF65-F5344CB8AC3E}">
        <p14:creationId xmlns:p14="http://schemas.microsoft.com/office/powerpoint/2010/main" val="11284766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effectLst>
                  <a:outerShdw blurRad="38100" dist="38100" dir="2700000" algn="tl">
                    <a:srgbClr val="000000">
                      <a:alpha val="43137"/>
                    </a:srgbClr>
                  </a:outerShdw>
                </a:effectLst>
                <a:latin typeface="Palatino Linotype" panose="02040502050505030304" pitchFamily="18" charset="0"/>
              </a:rPr>
              <a:t>Problem Backgrounds</a:t>
            </a:r>
          </a:p>
        </p:txBody>
      </p:sp>
      <p:sp>
        <p:nvSpPr>
          <p:cNvPr id="3" name="Content Placeholder 2"/>
          <p:cNvSpPr>
            <a:spLocks noGrp="1"/>
          </p:cNvSpPr>
          <p:nvPr>
            <p:ph idx="1"/>
          </p:nvPr>
        </p:nvSpPr>
        <p:spPr/>
        <p:txBody>
          <a:bodyPr/>
          <a:lstStyle/>
          <a:p>
            <a:r>
              <a:rPr lang="en-US" dirty="0">
                <a:latin typeface="Palatino Linotype" panose="02040502050505030304" pitchFamily="18" charset="0"/>
              </a:rPr>
              <a:t>When you feel applicant will be hired, no matter</a:t>
            </a:r>
          </a:p>
          <a:p>
            <a:r>
              <a:rPr lang="en-US" dirty="0">
                <a:latin typeface="Palatino Linotype" panose="02040502050505030304" pitchFamily="18" charset="0"/>
              </a:rPr>
              <a:t>When you feel applicant will not be hired</a:t>
            </a:r>
          </a:p>
          <a:p>
            <a:r>
              <a:rPr lang="en-US" dirty="0">
                <a:latin typeface="Palatino Linotype" panose="02040502050505030304" pitchFamily="18" charset="0"/>
              </a:rPr>
              <a:t>Long distance backgrounds</a:t>
            </a:r>
          </a:p>
          <a:p>
            <a:r>
              <a:rPr lang="en-US" dirty="0">
                <a:latin typeface="Palatino Linotype" panose="02040502050505030304" pitchFamily="18" charset="0"/>
              </a:rPr>
              <a:t>Military records</a:t>
            </a:r>
          </a:p>
        </p:txBody>
      </p:sp>
    </p:spTree>
    <p:extLst>
      <p:ext uri="{BB962C8B-B14F-4D97-AF65-F5344CB8AC3E}">
        <p14:creationId xmlns:p14="http://schemas.microsoft.com/office/powerpoint/2010/main" val="40746666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085850"/>
            <a:ext cx="10515600" cy="5091113"/>
          </a:xfrm>
        </p:spPr>
        <p:txBody>
          <a:bodyPr>
            <a:normAutofit/>
          </a:bodyPr>
          <a:lstStyle/>
          <a:p>
            <a:pPr marL="0" indent="0" algn="ctr">
              <a:buNone/>
            </a:pPr>
            <a:r>
              <a:rPr lang="en-US" sz="6600" dirty="0">
                <a:latin typeface="Palatino Linotype" panose="02040502050505030304" pitchFamily="18" charset="0"/>
              </a:rPr>
              <a:t>Background Investigations are confidential.  Chiefs may release information – you should not.</a:t>
            </a:r>
          </a:p>
        </p:txBody>
      </p:sp>
    </p:spTree>
    <p:extLst>
      <p:ext uri="{BB962C8B-B14F-4D97-AF65-F5344CB8AC3E}">
        <p14:creationId xmlns:p14="http://schemas.microsoft.com/office/powerpoint/2010/main" val="1982641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5E31F-4026-40C6-93D0-B0D0F9E631B3}"/>
              </a:ext>
            </a:extLst>
          </p:cNvPr>
          <p:cNvSpPr>
            <a:spLocks noGrp="1"/>
          </p:cNvSpPr>
          <p:nvPr>
            <p:ph type="title"/>
          </p:nvPr>
        </p:nvSpPr>
        <p:spPr/>
        <p:txBody>
          <a:bodyPr/>
          <a:lstStyle/>
          <a:p>
            <a:pPr algn="ctr"/>
            <a:r>
              <a:rPr lang="en-US" dirty="0">
                <a:latin typeface="Palatino Linotype" panose="02040502050505030304" pitchFamily="18" charset="0"/>
              </a:rPr>
              <a:t>70 O.S. § 3311 (E)</a:t>
            </a:r>
            <a:endParaRPr lang="en-US" dirty="0"/>
          </a:p>
        </p:txBody>
      </p:sp>
      <p:sp>
        <p:nvSpPr>
          <p:cNvPr id="3" name="Content Placeholder 2">
            <a:extLst>
              <a:ext uri="{FF2B5EF4-FFF2-40B4-BE49-F238E27FC236}">
                <a16:creationId xmlns:a16="http://schemas.microsoft.com/office/drawing/2014/main" id="{72BFCA9D-AAAB-4266-9FA0-E502694F04D0}"/>
              </a:ext>
            </a:extLst>
          </p:cNvPr>
          <p:cNvSpPr>
            <a:spLocks noGrp="1"/>
          </p:cNvSpPr>
          <p:nvPr>
            <p:ph idx="1"/>
          </p:nvPr>
        </p:nvSpPr>
        <p:spPr/>
        <p:txBody>
          <a:bodyPr>
            <a:normAutofit/>
          </a:bodyPr>
          <a:lstStyle/>
          <a:p>
            <a:pPr marL="0" indent="0">
              <a:buNone/>
            </a:pPr>
            <a:r>
              <a:rPr lang="en-US" sz="3600" dirty="0">
                <a:latin typeface="Palatino Linotype" panose="02040502050505030304" pitchFamily="18" charset="0"/>
              </a:rPr>
              <a:t>Section C. </a:t>
            </a:r>
          </a:p>
          <a:p>
            <a:pPr marL="0" indent="0">
              <a:buNone/>
            </a:pPr>
            <a:r>
              <a:rPr lang="en-US" sz="3600" dirty="0">
                <a:latin typeface="Palatino Linotype" panose="02040502050505030304" pitchFamily="18" charset="0"/>
              </a:rPr>
              <a:t>such person has undergone psychological evaluation by a psychologist licensed by the State of Oklahoma and has been evaluated to be suitable to serve as a peace officer in the State of Oklahoma,</a:t>
            </a:r>
          </a:p>
        </p:txBody>
      </p:sp>
    </p:spTree>
    <p:extLst>
      <p:ext uri="{BB962C8B-B14F-4D97-AF65-F5344CB8AC3E}">
        <p14:creationId xmlns:p14="http://schemas.microsoft.com/office/powerpoint/2010/main" val="3522053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5E31F-4026-40C6-93D0-B0D0F9E631B3}"/>
              </a:ext>
            </a:extLst>
          </p:cNvPr>
          <p:cNvSpPr>
            <a:spLocks noGrp="1"/>
          </p:cNvSpPr>
          <p:nvPr>
            <p:ph type="title"/>
          </p:nvPr>
        </p:nvSpPr>
        <p:spPr/>
        <p:txBody>
          <a:bodyPr/>
          <a:lstStyle/>
          <a:p>
            <a:pPr algn="ctr"/>
            <a:r>
              <a:rPr lang="en-US" dirty="0">
                <a:latin typeface="Palatino Linotype" panose="02040502050505030304" pitchFamily="18" charset="0"/>
              </a:rPr>
              <a:t>70 O.S. § 3311 (E)</a:t>
            </a:r>
            <a:endParaRPr lang="en-US" dirty="0"/>
          </a:p>
        </p:txBody>
      </p:sp>
      <p:sp>
        <p:nvSpPr>
          <p:cNvPr id="3" name="Content Placeholder 2">
            <a:extLst>
              <a:ext uri="{FF2B5EF4-FFF2-40B4-BE49-F238E27FC236}">
                <a16:creationId xmlns:a16="http://schemas.microsoft.com/office/drawing/2014/main" id="{72BFCA9D-AAAB-4266-9FA0-E502694F04D0}"/>
              </a:ext>
            </a:extLst>
          </p:cNvPr>
          <p:cNvSpPr>
            <a:spLocks noGrp="1"/>
          </p:cNvSpPr>
          <p:nvPr>
            <p:ph idx="1"/>
          </p:nvPr>
        </p:nvSpPr>
        <p:spPr/>
        <p:txBody>
          <a:bodyPr>
            <a:normAutofit/>
          </a:bodyPr>
          <a:lstStyle/>
          <a:p>
            <a:pPr marL="0" indent="0">
              <a:buNone/>
            </a:pPr>
            <a:r>
              <a:rPr lang="en-US" sz="3600" dirty="0">
                <a:latin typeface="Palatino Linotype" panose="02040502050505030304" pitchFamily="18" charset="0"/>
              </a:rPr>
              <a:t>Section D. </a:t>
            </a:r>
          </a:p>
          <a:p>
            <a:pPr marL="0" indent="0">
              <a:buNone/>
            </a:pPr>
            <a:r>
              <a:rPr lang="en-US" sz="3600" dirty="0">
                <a:latin typeface="Palatino Linotype" panose="02040502050505030304" pitchFamily="18" charset="0"/>
              </a:rPr>
              <a:t>the employing agency has verified that such person has a high school diploma or a GED equivalency certificate as recognized by state law,</a:t>
            </a:r>
          </a:p>
        </p:txBody>
      </p:sp>
    </p:spTree>
    <p:extLst>
      <p:ext uri="{BB962C8B-B14F-4D97-AF65-F5344CB8AC3E}">
        <p14:creationId xmlns:p14="http://schemas.microsoft.com/office/powerpoint/2010/main" val="967249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5E31F-4026-40C6-93D0-B0D0F9E631B3}"/>
              </a:ext>
            </a:extLst>
          </p:cNvPr>
          <p:cNvSpPr>
            <a:spLocks noGrp="1"/>
          </p:cNvSpPr>
          <p:nvPr>
            <p:ph type="title"/>
          </p:nvPr>
        </p:nvSpPr>
        <p:spPr/>
        <p:txBody>
          <a:bodyPr/>
          <a:lstStyle/>
          <a:p>
            <a:pPr algn="ctr"/>
            <a:r>
              <a:rPr lang="en-US" dirty="0">
                <a:latin typeface="Palatino Linotype" panose="02040502050505030304" pitchFamily="18" charset="0"/>
              </a:rPr>
              <a:t>70 O.S. § 3311 (E)</a:t>
            </a:r>
            <a:endParaRPr lang="en-US" dirty="0"/>
          </a:p>
        </p:txBody>
      </p:sp>
      <p:sp>
        <p:nvSpPr>
          <p:cNvPr id="3" name="Content Placeholder 2">
            <a:extLst>
              <a:ext uri="{FF2B5EF4-FFF2-40B4-BE49-F238E27FC236}">
                <a16:creationId xmlns:a16="http://schemas.microsoft.com/office/drawing/2014/main" id="{72BFCA9D-AAAB-4266-9FA0-E502694F04D0}"/>
              </a:ext>
            </a:extLst>
          </p:cNvPr>
          <p:cNvSpPr>
            <a:spLocks noGrp="1"/>
          </p:cNvSpPr>
          <p:nvPr>
            <p:ph idx="1"/>
          </p:nvPr>
        </p:nvSpPr>
        <p:spPr/>
        <p:txBody>
          <a:bodyPr>
            <a:normAutofit/>
          </a:bodyPr>
          <a:lstStyle/>
          <a:p>
            <a:pPr marL="0" indent="0">
              <a:buNone/>
            </a:pPr>
            <a:r>
              <a:rPr lang="en-US" sz="3600" dirty="0">
                <a:latin typeface="Palatino Linotype" panose="02040502050505030304" pitchFamily="18" charset="0"/>
              </a:rPr>
              <a:t>Section E. </a:t>
            </a:r>
          </a:p>
          <a:p>
            <a:pPr marL="0" indent="0">
              <a:buNone/>
            </a:pPr>
            <a:r>
              <a:rPr lang="en-US" sz="3600" dirty="0">
                <a:latin typeface="Palatino Linotype" panose="02040502050505030304" pitchFamily="18" charset="0"/>
              </a:rPr>
              <a:t>such person is not participating in a deferred sentence agreement for a felony, a crime involving moral turpitude or a crime of domestic violence, and does not have any criminal charges pending in any court in this state, another state, in tribal court or pursuant to the United States Code,</a:t>
            </a:r>
          </a:p>
        </p:txBody>
      </p:sp>
    </p:spTree>
    <p:extLst>
      <p:ext uri="{BB962C8B-B14F-4D97-AF65-F5344CB8AC3E}">
        <p14:creationId xmlns:p14="http://schemas.microsoft.com/office/powerpoint/2010/main" val="1007841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5E31F-4026-40C6-93D0-B0D0F9E631B3}"/>
              </a:ext>
            </a:extLst>
          </p:cNvPr>
          <p:cNvSpPr>
            <a:spLocks noGrp="1"/>
          </p:cNvSpPr>
          <p:nvPr>
            <p:ph type="title"/>
          </p:nvPr>
        </p:nvSpPr>
        <p:spPr/>
        <p:txBody>
          <a:bodyPr/>
          <a:lstStyle/>
          <a:p>
            <a:pPr algn="ctr"/>
            <a:r>
              <a:rPr lang="en-US" dirty="0">
                <a:latin typeface="Palatino Linotype" panose="02040502050505030304" pitchFamily="18" charset="0"/>
              </a:rPr>
              <a:t>70 O.S. § 3311 (E)</a:t>
            </a:r>
            <a:endParaRPr lang="en-US" dirty="0"/>
          </a:p>
        </p:txBody>
      </p:sp>
      <p:sp>
        <p:nvSpPr>
          <p:cNvPr id="3" name="Content Placeholder 2">
            <a:extLst>
              <a:ext uri="{FF2B5EF4-FFF2-40B4-BE49-F238E27FC236}">
                <a16:creationId xmlns:a16="http://schemas.microsoft.com/office/drawing/2014/main" id="{72BFCA9D-AAAB-4266-9FA0-E502694F04D0}"/>
              </a:ext>
            </a:extLst>
          </p:cNvPr>
          <p:cNvSpPr>
            <a:spLocks noGrp="1"/>
          </p:cNvSpPr>
          <p:nvPr>
            <p:ph idx="1"/>
          </p:nvPr>
        </p:nvSpPr>
        <p:spPr/>
        <p:txBody>
          <a:bodyPr>
            <a:normAutofit/>
          </a:bodyPr>
          <a:lstStyle/>
          <a:p>
            <a:pPr marL="0" indent="0">
              <a:buNone/>
            </a:pPr>
            <a:r>
              <a:rPr lang="en-US" sz="3600" dirty="0">
                <a:latin typeface="Palatino Linotype" panose="02040502050505030304" pitchFamily="18" charset="0"/>
              </a:rPr>
              <a:t>Section F. </a:t>
            </a:r>
          </a:p>
          <a:p>
            <a:pPr marL="0" indent="0">
              <a:buNone/>
            </a:pPr>
            <a:r>
              <a:rPr lang="en-US" sz="3600" dirty="0">
                <a:latin typeface="Palatino Linotype" panose="02040502050505030304" pitchFamily="18" charset="0"/>
              </a:rPr>
              <a:t>such person is not currently subject to an order of the Council (</a:t>
            </a:r>
            <a:r>
              <a:rPr lang="en-US" sz="3600" i="1" dirty="0">
                <a:latin typeface="Palatino Linotype" panose="02040502050505030304" pitchFamily="18" charset="0"/>
              </a:rPr>
              <a:t>CLEET</a:t>
            </a:r>
            <a:r>
              <a:rPr lang="en-US" sz="3600" dirty="0">
                <a:latin typeface="Palatino Linotype" panose="02040502050505030304" pitchFamily="18" charset="0"/>
              </a:rPr>
              <a:t>) revoking, suspending, or accepting a voluntary surrender of peace officer certification,</a:t>
            </a:r>
          </a:p>
        </p:txBody>
      </p:sp>
    </p:spTree>
    <p:extLst>
      <p:ext uri="{BB962C8B-B14F-4D97-AF65-F5344CB8AC3E}">
        <p14:creationId xmlns:p14="http://schemas.microsoft.com/office/powerpoint/2010/main" val="21322229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TotalTime>
  <Words>3140</Words>
  <Application>Microsoft Office PowerPoint</Application>
  <PresentationFormat>Widescreen</PresentationFormat>
  <Paragraphs>295</Paragraphs>
  <Slides>55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Arial</vt:lpstr>
      <vt:lpstr>Calibri</vt:lpstr>
      <vt:lpstr>Calibri Light</vt:lpstr>
      <vt:lpstr>Palatino Linotype</vt:lpstr>
      <vt:lpstr>Office Theme</vt:lpstr>
      <vt:lpstr>Police Applicant  Background Investigation</vt:lpstr>
      <vt:lpstr>Why investigate applicant backgrounds?</vt:lpstr>
      <vt:lpstr>70 O.S. § 3311 (E)</vt:lpstr>
      <vt:lpstr>70 O.S. § 3311 (E)</vt:lpstr>
      <vt:lpstr>PowerPoint Presentation</vt:lpstr>
      <vt:lpstr>70 O.S. § 3311 (E)</vt:lpstr>
      <vt:lpstr>70 O.S. § 3311 (E)</vt:lpstr>
      <vt:lpstr>70 O.S. § 3311 (E)</vt:lpstr>
      <vt:lpstr>70 O.S. § 3311 (E)</vt:lpstr>
      <vt:lpstr>70 O.S. § 3311 (E)</vt:lpstr>
      <vt:lpstr>70 O.S. § 3311 (E)</vt:lpstr>
      <vt:lpstr>70 O.S. § 3311 (E)</vt:lpstr>
      <vt:lpstr>In addition to Oklahoma Law, consider:</vt:lpstr>
      <vt:lpstr>State Negligent Hiring Claim</vt:lpstr>
      <vt:lpstr>Negligent Hiring</vt:lpstr>
      <vt:lpstr>Negligent Hiring (cont)</vt:lpstr>
      <vt:lpstr>Negligent Hiring (cont)</vt:lpstr>
      <vt:lpstr>Negligent Hiring (cont)</vt:lpstr>
      <vt:lpstr>Negligent Hiring (cont)</vt:lpstr>
      <vt:lpstr>Negligent Hiring (cont)</vt:lpstr>
      <vt:lpstr>Background Questionairre </vt:lpstr>
      <vt:lpstr>The Investigation Process</vt:lpstr>
      <vt:lpstr>First Meeting With Applicant</vt:lpstr>
      <vt:lpstr>Shortcut Questions</vt:lpstr>
      <vt:lpstr>Social Media Audit</vt:lpstr>
      <vt:lpstr>Performing Investigative Work This starts the moment you learn the identity of your applicant and continues until you submit your report. </vt:lpstr>
      <vt:lpstr>Performing Investigative Work - Legal</vt:lpstr>
      <vt:lpstr>Illegal Activity Not Convicted of</vt:lpstr>
      <vt:lpstr>Expunged Records </vt:lpstr>
      <vt:lpstr>Performing Investigative Work - Traffic</vt:lpstr>
      <vt:lpstr>Performing Investigative Work - Family</vt:lpstr>
      <vt:lpstr>Performing Investigative Work - Education</vt:lpstr>
      <vt:lpstr>Performing Investigative Work - Military</vt:lpstr>
      <vt:lpstr>Performing Investigative Work - Credit</vt:lpstr>
      <vt:lpstr>Performing Investigative Work – Work History</vt:lpstr>
      <vt:lpstr>Performing Investigative Work – Work History</vt:lpstr>
      <vt:lpstr>Current/Former Cops</vt:lpstr>
      <vt:lpstr>Current/Former Cops</vt:lpstr>
      <vt:lpstr>Performing Investigative Work - Vices</vt:lpstr>
      <vt:lpstr>Performing Investigative Work - References</vt:lpstr>
      <vt:lpstr>Performing Investigative Work - References</vt:lpstr>
      <vt:lpstr>Performing Investigative Work – Social Media</vt:lpstr>
      <vt:lpstr>Social Media</vt:lpstr>
      <vt:lpstr>In-Home Interview</vt:lpstr>
      <vt:lpstr>What do you hope to discover?</vt:lpstr>
      <vt:lpstr>Body Art Inventory</vt:lpstr>
      <vt:lpstr>Private Disclosure Interview</vt:lpstr>
      <vt:lpstr>Confidential Supplemental Reports</vt:lpstr>
      <vt:lpstr>Protected Topics of Inquiry</vt:lpstr>
      <vt:lpstr>Prepare and Submit Report</vt:lpstr>
      <vt:lpstr>PowerPoint Presentation</vt:lpstr>
      <vt:lpstr>PowerPoint Presentation</vt:lpstr>
      <vt:lpstr>Stopping an investigation early</vt:lpstr>
      <vt:lpstr>Problem Backgrounds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Police Applicant  Background Investigation</dc:title>
  <dc:creator>John Singer</dc:creator>
  <cp:lastModifiedBy>John Singer</cp:lastModifiedBy>
  <cp:revision>13</cp:revision>
  <dcterms:created xsi:type="dcterms:W3CDTF">2023-04-11T19:08:35Z</dcterms:created>
  <dcterms:modified xsi:type="dcterms:W3CDTF">2023-04-11T21:24:49Z</dcterms:modified>
</cp:coreProperties>
</file>