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80" r:id="rId2"/>
    <p:sldId id="269" r:id="rId3"/>
    <p:sldId id="270" r:id="rId4"/>
    <p:sldId id="289" r:id="rId5"/>
    <p:sldId id="292" r:id="rId6"/>
    <p:sldId id="291" r:id="rId7"/>
    <p:sldId id="290" r:id="rId8"/>
    <p:sldId id="281" r:id="rId9"/>
    <p:sldId id="293" r:id="rId10"/>
    <p:sldId id="271" r:id="rId11"/>
    <p:sldId id="272" r:id="rId12"/>
    <p:sldId id="288" r:id="rId13"/>
    <p:sldId id="287" r:id="rId14"/>
    <p:sldId id="286" r:id="rId15"/>
    <p:sldId id="285" r:id="rId16"/>
    <p:sldId id="284" r:id="rId17"/>
    <p:sldId id="283" r:id="rId18"/>
    <p:sldId id="282" r:id="rId19"/>
    <p:sldId id="278" r:id="rId20"/>
    <p:sldId id="277" r:id="rId21"/>
    <p:sldId id="276" r:id="rId22"/>
    <p:sldId id="275" r:id="rId23"/>
    <p:sldId id="274"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p:cViewPr varScale="1">
        <p:scale>
          <a:sx n="75" d="100"/>
          <a:sy n="75" d="100"/>
        </p:scale>
        <p:origin x="124"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CB2E47-6F41-409B-AD22-834AE1EFF186}" type="datetimeFigureOut">
              <a:rPr lang="en-US" smtClean="0"/>
              <a:t>4/10/2024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80BE5A-9D85-4716-9443-9D9E66ACB5E5}" type="slidenum">
              <a:rPr lang="en-US" smtClean="0"/>
              <a:t>‹#›</a:t>
            </a:fld>
            <a:endParaRPr lang="en-US" dirty="0"/>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6744A-403D-42A1-BFE7-61DA46EE7C6C}" type="datetimeFigureOut">
              <a:rPr lang="en-US" smtClean="0"/>
              <a:t>4/10/2024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05635-4EFD-4447-A451-86C57984FA89}" type="slidenum">
              <a:rPr lang="en-US" smtClean="0"/>
              <a:t>‹#›</a:t>
            </a:fld>
            <a:endParaRPr lang="en-US" dirty="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bwMode="grayWhite">
          <a:xfrm>
            <a:off x="83909" y="1449304"/>
            <a:ext cx="12028716" cy="1527349"/>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9" name="Slide Number Placeholder 28"/>
          <p:cNvSpPr>
            <a:spLocks noGrp="1"/>
          </p:cNvSpPr>
          <p:nvPr>
            <p:ph type="sldNum" sz="quarter" idx="12"/>
          </p:nvPr>
        </p:nvSpPr>
        <p:spPr>
          <a:solidFill>
            <a:schemeClr val="accent1">
              <a:lumMod val="75000"/>
            </a:schemeClr>
          </a:solidFill>
        </p:spPr>
        <p:txBody>
          <a:bodyPr lIns="0" tIns="0" rIns="0" bIns="0">
            <a:noAutofit/>
          </a:bodyPr>
          <a:lstStyle>
            <a:lvl1pPr>
              <a:defRPr sz="1400">
                <a:solidFill>
                  <a:srgbClr val="FFFFFF"/>
                </a:solidFill>
              </a:defRPr>
            </a:lvl1pPr>
          </a:lstStyle>
          <a:p>
            <a:fld id="{401CF334-2D5C-4859-84A6-CA7E6E43FAEB}" type="slidenum">
              <a:rPr lang="en-US" smtClean="0"/>
              <a:t>‹#›</a:t>
            </a:fld>
            <a:endParaRPr lang="en-US" dirty="0"/>
          </a:p>
        </p:txBody>
      </p:sp>
      <p:sp>
        <p:nvSpPr>
          <p:cNvPr id="17" name="Footer Placeholder 16"/>
          <p:cNvSpPr>
            <a:spLocks noGrp="1"/>
          </p:cNvSpPr>
          <p:nvPr>
            <p:ph type="ftr" sz="quarter" idx="11"/>
          </p:nvPr>
        </p:nvSpPr>
        <p:spPr/>
        <p:txBody>
          <a:bodyPr/>
          <a:lstStyle/>
          <a:p>
            <a:r>
              <a:rPr lang="en-US" dirty="0"/>
              <a:t>Add a footer</a:t>
            </a:r>
          </a:p>
        </p:txBody>
      </p:sp>
      <p:sp>
        <p:nvSpPr>
          <p:cNvPr id="28" name="Date Placeholder 27"/>
          <p:cNvSpPr>
            <a:spLocks noGrp="1"/>
          </p:cNvSpPr>
          <p:nvPr>
            <p:ph type="dt" sz="half" idx="10"/>
          </p:nvPr>
        </p:nvSpPr>
        <p:spPr/>
        <p:txBody>
          <a:body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flipV="1">
            <a:off x="92550" y="2376830"/>
            <a:ext cx="120180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endParaRPr kumimoji="0"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flipV="1">
            <a:off x="91076" y="4683555"/>
            <a:ext cx="120091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endParaRPr kumimoji="0" lang="en-US" dirty="0"/>
          </a:p>
        </p:txBody>
      </p:sp>
      <p:sp>
        <p:nvSpPr>
          <p:cNvPr id="3" name="Picture Placeholder 2" descr="An empty placeholder to add an image. Click on the placeholder and select the image that you wish to add"/>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lumMod val="75000"/>
            </a:schemeClr>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en-US" dirty="0"/>
              <a:t>Add a footer</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4/10/2024</a:t>
            </a:fld>
            <a:endParaRPr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lumMod val="75000"/>
          </a:schemeClr>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lumMod val="75000"/>
          </a:schemeClr>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0"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Oklahoma Association Of Chiefs of Police</a:t>
            </a:r>
          </a:p>
        </p:txBody>
      </p:sp>
      <p:sp>
        <p:nvSpPr>
          <p:cNvPr id="4" name="Subtitle 3"/>
          <p:cNvSpPr>
            <a:spLocks noGrp="1"/>
          </p:cNvSpPr>
          <p:nvPr>
            <p:ph type="subTitle" idx="1"/>
          </p:nvPr>
        </p:nvSpPr>
        <p:spPr>
          <a:xfrm>
            <a:off x="1727200" y="3200399"/>
            <a:ext cx="8534400" cy="2261937"/>
          </a:xfrm>
        </p:spPr>
        <p:txBody>
          <a:bodyPr>
            <a:normAutofit/>
          </a:bodyPr>
          <a:lstStyle/>
          <a:p>
            <a:r>
              <a:rPr lang="en-US" dirty="0"/>
              <a:t>New Chief Training</a:t>
            </a:r>
          </a:p>
          <a:p>
            <a:r>
              <a:rPr lang="en-US" sz="6500" b="1" dirty="0"/>
              <a:t>GRANTS</a:t>
            </a:r>
          </a:p>
          <a:p>
            <a:r>
              <a:rPr lang="en-US" sz="4000" b="1" dirty="0"/>
              <a:t>Tips for Finding, Writing and Success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8642" y="4199021"/>
            <a:ext cx="1840402" cy="2069432"/>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889" y="4299977"/>
            <a:ext cx="1587312" cy="1968476"/>
          </a:xfrm>
          <a:prstGeom prst="rect">
            <a:avLst/>
          </a:prstGeom>
          <a:ln>
            <a:noFill/>
          </a:ln>
          <a:effectLst>
            <a:softEdge rad="112500"/>
          </a:effectLst>
        </p:spPr>
      </p:pic>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Section Explanations</a:t>
            </a:r>
          </a:p>
        </p:txBody>
      </p:sp>
      <p:sp>
        <p:nvSpPr>
          <p:cNvPr id="2" name="Content Placeholder 1"/>
          <p:cNvSpPr>
            <a:spLocks noGrp="1"/>
          </p:cNvSpPr>
          <p:nvPr>
            <p:ph sz="quarter" idx="1"/>
          </p:nvPr>
        </p:nvSpPr>
        <p:spPr/>
        <p:txBody>
          <a:bodyPr/>
          <a:lstStyle/>
          <a:p>
            <a:r>
              <a:rPr lang="en-US" b="1" dirty="0"/>
              <a:t>Abstract or Summary </a:t>
            </a:r>
            <a:r>
              <a:rPr lang="en-US" dirty="0"/>
              <a:t>	</a:t>
            </a:r>
          </a:p>
          <a:p>
            <a:pPr lvl="1"/>
            <a:r>
              <a:rPr lang="en-US" dirty="0"/>
              <a:t>An abstract provides a concise summary of the grant proposal and therefore includes significant information from each section of the proposal. Because it functions as a stand-alone overview of the proposal, readers may also use it as a screening tool.</a:t>
            </a:r>
          </a:p>
          <a:p>
            <a:pPr lvl="2"/>
            <a:r>
              <a:rPr lang="en-US" dirty="0"/>
              <a:t>Why are you writing this grant?</a:t>
            </a:r>
          </a:p>
          <a:p>
            <a:pPr lvl="2"/>
            <a:r>
              <a:rPr lang="en-US" dirty="0"/>
              <a:t>What is the purpose of your grant?</a:t>
            </a:r>
          </a:p>
          <a:p>
            <a:pPr lvl="2"/>
            <a:r>
              <a:rPr lang="en-US" dirty="0"/>
              <a:t>How will this grant meet your need?</a:t>
            </a:r>
          </a:p>
        </p:txBody>
      </p:sp>
    </p:spTree>
    <p:extLst>
      <p:ext uri="{BB962C8B-B14F-4D97-AF65-F5344CB8AC3E}">
        <p14:creationId xmlns:p14="http://schemas.microsoft.com/office/powerpoint/2010/main" val="3072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Section Explanations</a:t>
            </a:r>
          </a:p>
        </p:txBody>
      </p:sp>
      <p:sp>
        <p:nvSpPr>
          <p:cNvPr id="2" name="Content Placeholder 1"/>
          <p:cNvSpPr>
            <a:spLocks noGrp="1"/>
          </p:cNvSpPr>
          <p:nvPr>
            <p:ph sz="quarter" idx="1"/>
          </p:nvPr>
        </p:nvSpPr>
        <p:spPr/>
        <p:txBody>
          <a:bodyPr/>
          <a:lstStyle/>
          <a:p>
            <a:r>
              <a:rPr lang="en-US" b="1" dirty="0"/>
              <a:t>Problem or Need Statement </a:t>
            </a:r>
            <a:r>
              <a:rPr lang="en-US" dirty="0"/>
              <a:t>	</a:t>
            </a:r>
          </a:p>
          <a:p>
            <a:pPr lvl="1"/>
            <a:r>
              <a:rPr lang="en-US" dirty="0"/>
              <a:t>This section of the proposal thoroughly describes the need (or problem) that will be met (or solved) through the use of the grant funds. When writing this section, writers should attempt to show that they understand the need/problem and that it is significant or worthy of immediate attention. 	</a:t>
            </a:r>
          </a:p>
          <a:p>
            <a:pPr lvl="2"/>
            <a:r>
              <a:rPr lang="en-US" dirty="0"/>
              <a:t>What is the problem?</a:t>
            </a:r>
          </a:p>
          <a:p>
            <a:pPr lvl="2"/>
            <a:r>
              <a:rPr lang="en-US" dirty="0"/>
              <a:t>Why does it exist?</a:t>
            </a:r>
          </a:p>
          <a:p>
            <a:pPr lvl="2"/>
            <a:r>
              <a:rPr lang="en-US" dirty="0"/>
              <a:t>Who is impacted by it?</a:t>
            </a:r>
          </a:p>
        </p:txBody>
      </p:sp>
    </p:spTree>
    <p:extLst>
      <p:ext uri="{BB962C8B-B14F-4D97-AF65-F5344CB8AC3E}">
        <p14:creationId xmlns:p14="http://schemas.microsoft.com/office/powerpoint/2010/main" val="386725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Section Explanations</a:t>
            </a:r>
          </a:p>
        </p:txBody>
      </p:sp>
      <p:sp>
        <p:nvSpPr>
          <p:cNvPr id="2" name="Content Placeholder 1"/>
          <p:cNvSpPr>
            <a:spLocks noGrp="1"/>
          </p:cNvSpPr>
          <p:nvPr>
            <p:ph sz="quarter" idx="1"/>
          </p:nvPr>
        </p:nvSpPr>
        <p:spPr/>
        <p:txBody>
          <a:bodyPr/>
          <a:lstStyle/>
          <a:p>
            <a:r>
              <a:rPr lang="en-US" sz="2800" b="1" dirty="0">
                <a:solidFill>
                  <a:srgbClr val="000000"/>
                </a:solidFill>
                <a:latin typeface="Garamond" panose="02020404030301010803" pitchFamily="18" charset="0"/>
              </a:rPr>
              <a:t>Solution or Scope </a:t>
            </a:r>
            <a:r>
              <a:rPr lang="en-US" sz="2800" dirty="0">
                <a:solidFill>
                  <a:srgbClr val="000000"/>
                </a:solidFill>
                <a:latin typeface="Garamond" panose="02020404030301010803" pitchFamily="18" charset="0"/>
              </a:rPr>
              <a:t>	</a:t>
            </a:r>
          </a:p>
          <a:p>
            <a:pPr lvl="1"/>
            <a:r>
              <a:rPr lang="en-US" dirty="0"/>
              <a:t>Also called the problem statement or description, this section provides a detailed explanation of how the funds will be used to address the problem or need. In other words, what do you propose to do with the funds? When writing this section, writers should attempt to show that the plan they advocate will successfully resolve the problem or address the need.</a:t>
            </a:r>
          </a:p>
          <a:p>
            <a:pPr lvl="2"/>
            <a:r>
              <a:rPr lang="en-US" dirty="0"/>
              <a:t>How will you solve the problem (or meet the need)?</a:t>
            </a:r>
          </a:p>
          <a:p>
            <a:pPr lvl="2"/>
            <a:r>
              <a:rPr lang="en-US" dirty="0"/>
              <a:t>What are the details of your plan?</a:t>
            </a:r>
          </a:p>
          <a:p>
            <a:pPr lvl="2"/>
            <a:r>
              <a:rPr lang="en-US" dirty="0"/>
              <a:t>Why is this plan appropriate?</a:t>
            </a:r>
          </a:p>
        </p:txBody>
      </p:sp>
    </p:spTree>
    <p:extLst>
      <p:ext uri="{BB962C8B-B14F-4D97-AF65-F5344CB8AC3E}">
        <p14:creationId xmlns:p14="http://schemas.microsoft.com/office/powerpoint/2010/main" val="3126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Section Explanations</a:t>
            </a:r>
          </a:p>
        </p:txBody>
      </p:sp>
      <p:sp>
        <p:nvSpPr>
          <p:cNvPr id="2" name="Content Placeholder 1"/>
          <p:cNvSpPr>
            <a:spLocks noGrp="1"/>
          </p:cNvSpPr>
          <p:nvPr>
            <p:ph sz="quarter" idx="1"/>
          </p:nvPr>
        </p:nvSpPr>
        <p:spPr/>
        <p:txBody>
          <a:bodyPr/>
          <a:lstStyle/>
          <a:p>
            <a:r>
              <a:rPr lang="en-US" b="1" dirty="0"/>
              <a:t>Methods </a:t>
            </a:r>
            <a:r>
              <a:rPr lang="en-US" dirty="0"/>
              <a:t>	</a:t>
            </a:r>
          </a:p>
          <a:p>
            <a:pPr lvl="1"/>
            <a:r>
              <a:rPr lang="en-US" dirty="0"/>
              <a:t>Sometimes a stand-alone section and sometimes part of the solutions section, the methods section explains how the project or plan will be implemented. When writing this section, writers should strive to provide details rather than assume that readers will know what they mean.</a:t>
            </a:r>
          </a:p>
          <a:p>
            <a:pPr lvl="2"/>
            <a:r>
              <a:rPr lang="en-US" dirty="0"/>
              <a:t>Who will benefit from the proposed solution?</a:t>
            </a:r>
          </a:p>
          <a:p>
            <a:pPr lvl="2"/>
            <a:r>
              <a:rPr lang="en-US" dirty="0"/>
              <a:t>How will they benefit?</a:t>
            </a:r>
          </a:p>
        </p:txBody>
      </p:sp>
    </p:spTree>
    <p:extLst>
      <p:ext uri="{BB962C8B-B14F-4D97-AF65-F5344CB8AC3E}">
        <p14:creationId xmlns:p14="http://schemas.microsoft.com/office/powerpoint/2010/main" val="1798924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Section Explanations</a:t>
            </a:r>
          </a:p>
        </p:txBody>
      </p:sp>
      <p:sp>
        <p:nvSpPr>
          <p:cNvPr id="2" name="Content Placeholder 1"/>
          <p:cNvSpPr>
            <a:spLocks noGrp="1"/>
          </p:cNvSpPr>
          <p:nvPr>
            <p:ph sz="quarter" idx="1"/>
          </p:nvPr>
        </p:nvSpPr>
        <p:spPr/>
        <p:txBody>
          <a:bodyPr/>
          <a:lstStyle/>
          <a:p>
            <a:r>
              <a:rPr lang="en-US" dirty="0"/>
              <a:t>Qualifications</a:t>
            </a:r>
          </a:p>
          <a:p>
            <a:pPr lvl="1"/>
            <a:r>
              <a:rPr lang="en-US" dirty="0"/>
              <a:t>Also called the capabilities section, this section includes information that persuades the reader that the agency or organization requesting the funds is capable of under-taking and successfully completing the proposed project. To supplement this section, writers often include a collection of resumes in an appendix.</a:t>
            </a:r>
          </a:p>
          <a:p>
            <a:pPr lvl="2"/>
            <a:r>
              <a:rPr lang="en-US" dirty="0"/>
              <a:t>Who will be responsible for under- taking, overseeing, and completing the project?</a:t>
            </a:r>
          </a:p>
          <a:p>
            <a:pPr lvl="2"/>
            <a:r>
              <a:rPr lang="en-US" dirty="0"/>
              <a:t>What are the roles, responsibilities, and qualifications of the involved?</a:t>
            </a:r>
          </a:p>
        </p:txBody>
      </p:sp>
    </p:spTree>
    <p:extLst>
      <p:ext uri="{BB962C8B-B14F-4D97-AF65-F5344CB8AC3E}">
        <p14:creationId xmlns:p14="http://schemas.microsoft.com/office/powerpoint/2010/main" val="1419304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Section Explanations</a:t>
            </a:r>
          </a:p>
        </p:txBody>
      </p:sp>
      <p:sp>
        <p:nvSpPr>
          <p:cNvPr id="2" name="Content Placeholder 1"/>
          <p:cNvSpPr>
            <a:spLocks noGrp="1"/>
          </p:cNvSpPr>
          <p:nvPr>
            <p:ph sz="quarter" idx="1"/>
          </p:nvPr>
        </p:nvSpPr>
        <p:spPr/>
        <p:txBody>
          <a:bodyPr/>
          <a:lstStyle/>
          <a:p>
            <a:r>
              <a:rPr lang="en-US" dirty="0"/>
              <a:t>Evaluation Plan</a:t>
            </a:r>
          </a:p>
          <a:p>
            <a:pPr lvl="1"/>
            <a:r>
              <a:rPr lang="en-US" dirty="0"/>
              <a:t>Funding agencies sometimes require that writers include a plan for evaluating the success of the project. Some agencies require the use of an outside evaluator to ensure objectivity.</a:t>
            </a:r>
          </a:p>
          <a:p>
            <a:pPr lvl="2"/>
            <a:r>
              <a:rPr lang="en-US" dirty="0"/>
              <a:t>How will the success of your project be evaluated?</a:t>
            </a:r>
          </a:p>
          <a:p>
            <a:pPr lvl="2"/>
            <a:r>
              <a:rPr lang="en-US" dirty="0"/>
              <a:t>What justifies the use of this evaluation strategy?</a:t>
            </a:r>
          </a:p>
          <a:p>
            <a:pPr lvl="2"/>
            <a:r>
              <a:rPr lang="en-US" dirty="0"/>
              <a:t>Who will evaluate the project?</a:t>
            </a:r>
          </a:p>
        </p:txBody>
      </p:sp>
    </p:spTree>
    <p:extLst>
      <p:ext uri="{BB962C8B-B14F-4D97-AF65-F5344CB8AC3E}">
        <p14:creationId xmlns:p14="http://schemas.microsoft.com/office/powerpoint/2010/main" val="1588871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Section Explanations</a:t>
            </a:r>
          </a:p>
        </p:txBody>
      </p:sp>
      <p:sp>
        <p:nvSpPr>
          <p:cNvPr id="2" name="Content Placeholder 1"/>
          <p:cNvSpPr>
            <a:spLocks noGrp="1"/>
          </p:cNvSpPr>
          <p:nvPr>
            <p:ph sz="quarter" idx="1"/>
          </p:nvPr>
        </p:nvSpPr>
        <p:spPr/>
        <p:txBody>
          <a:bodyPr/>
          <a:lstStyle/>
          <a:p>
            <a:r>
              <a:rPr lang="en-US" dirty="0"/>
              <a:t>Time Line</a:t>
            </a:r>
          </a:p>
          <a:p>
            <a:pPr lvl="1"/>
            <a:r>
              <a:rPr lang="en-US" dirty="0"/>
              <a:t>This section of the proposal identifies when each segment of the proposed plan will begin and end. Whether presenting this information in a table, Gantt chart, or calendar format, the writer must show that time will not be wasted.</a:t>
            </a:r>
          </a:p>
          <a:p>
            <a:pPr lvl="2"/>
            <a:r>
              <a:rPr lang="en-US" dirty="0"/>
              <a:t>What are the specific scheduled begin and end dates of each component of the plan?</a:t>
            </a:r>
          </a:p>
        </p:txBody>
      </p:sp>
    </p:spTree>
    <p:extLst>
      <p:ext uri="{BB962C8B-B14F-4D97-AF65-F5344CB8AC3E}">
        <p14:creationId xmlns:p14="http://schemas.microsoft.com/office/powerpoint/2010/main" val="133087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Section Explanations</a:t>
            </a:r>
          </a:p>
        </p:txBody>
      </p:sp>
      <p:sp>
        <p:nvSpPr>
          <p:cNvPr id="2" name="Content Placeholder 1"/>
          <p:cNvSpPr>
            <a:spLocks noGrp="1"/>
          </p:cNvSpPr>
          <p:nvPr>
            <p:ph sz="quarter" idx="1"/>
          </p:nvPr>
        </p:nvSpPr>
        <p:spPr/>
        <p:txBody>
          <a:bodyPr/>
          <a:lstStyle/>
          <a:p>
            <a:r>
              <a:rPr lang="en-US" dirty="0"/>
              <a:t>Budget</a:t>
            </a:r>
          </a:p>
          <a:p>
            <a:pPr lvl="1"/>
            <a:r>
              <a:rPr lang="en-US" dirty="0"/>
              <a:t>To some readers, this is the most important part of the proposal. It explains how the money will be spent and justifies the need for the proposed amount. Many guidelines require that this section be presented in the form of a line-item budget, and some require a budget narrative that provides a written justification for (or in place of) a line-item budget.</a:t>
            </a:r>
          </a:p>
          <a:p>
            <a:pPr lvl="2"/>
            <a:r>
              <a:rPr lang="en-US" dirty="0"/>
              <a:t>Exactly how will the money be used?</a:t>
            </a:r>
          </a:p>
          <a:p>
            <a:pPr lvl="2"/>
            <a:r>
              <a:rPr lang="en-US" dirty="0"/>
              <a:t>Is the requested amount reasonable? Why?</a:t>
            </a:r>
          </a:p>
        </p:txBody>
      </p:sp>
    </p:spTree>
    <p:extLst>
      <p:ext uri="{BB962C8B-B14F-4D97-AF65-F5344CB8AC3E}">
        <p14:creationId xmlns:p14="http://schemas.microsoft.com/office/powerpoint/2010/main" val="364708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Section Explanations</a:t>
            </a:r>
          </a:p>
        </p:txBody>
      </p:sp>
      <p:sp>
        <p:nvSpPr>
          <p:cNvPr id="2" name="Content Placeholder 1"/>
          <p:cNvSpPr>
            <a:spLocks noGrp="1"/>
          </p:cNvSpPr>
          <p:nvPr>
            <p:ph sz="quarter" idx="1"/>
          </p:nvPr>
        </p:nvSpPr>
        <p:spPr/>
        <p:txBody>
          <a:bodyPr/>
          <a:lstStyle/>
          <a:p>
            <a:r>
              <a:rPr lang="en-US" dirty="0"/>
              <a:t>Conclusion</a:t>
            </a:r>
          </a:p>
          <a:p>
            <a:pPr lvl="1"/>
            <a:r>
              <a:rPr lang="en-US" dirty="0"/>
              <a:t>Not always requested, but sometimes helpful, this section allows writers to reiterate the key components of their proposal.</a:t>
            </a:r>
          </a:p>
          <a:p>
            <a:pPr lvl="2"/>
            <a:r>
              <a:rPr lang="en-US" dirty="0"/>
              <a:t>Highlight issues from problem, solution and benefit sections.</a:t>
            </a:r>
          </a:p>
        </p:txBody>
      </p:sp>
    </p:spTree>
    <p:extLst>
      <p:ext uri="{BB962C8B-B14F-4D97-AF65-F5344CB8AC3E}">
        <p14:creationId xmlns:p14="http://schemas.microsoft.com/office/powerpoint/2010/main" val="238943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Where to find grants</a:t>
            </a:r>
          </a:p>
        </p:txBody>
      </p:sp>
      <p:sp>
        <p:nvSpPr>
          <p:cNvPr id="2" name="Content Placeholder 1"/>
          <p:cNvSpPr>
            <a:spLocks noGrp="1"/>
          </p:cNvSpPr>
          <p:nvPr>
            <p:ph sz="quarter" idx="1"/>
          </p:nvPr>
        </p:nvSpPr>
        <p:spPr/>
        <p:txBody>
          <a:bodyPr/>
          <a:lstStyle/>
          <a:p>
            <a:r>
              <a:rPr lang="en-US" dirty="0"/>
              <a:t>Oklahoma District Attorneys Council (DAC)</a:t>
            </a:r>
          </a:p>
          <a:p>
            <a:pPr lvl="1"/>
            <a:r>
              <a:rPr lang="en-US" dirty="0"/>
              <a:t>JAG-LLEBG</a:t>
            </a:r>
          </a:p>
          <a:p>
            <a:pPr lvl="1"/>
            <a:r>
              <a:rPr lang="en-US" dirty="0"/>
              <a:t>VOCA</a:t>
            </a:r>
          </a:p>
          <a:p>
            <a:pPr lvl="1"/>
            <a:r>
              <a:rPr lang="en-US" dirty="0"/>
              <a:t>VAWA</a:t>
            </a:r>
          </a:p>
          <a:p>
            <a:r>
              <a:rPr lang="en-US" dirty="0"/>
              <a:t>Oklahoma Attorney General’s Office</a:t>
            </a:r>
          </a:p>
          <a:p>
            <a:pPr lvl="1"/>
            <a:r>
              <a:rPr lang="en-US" dirty="0"/>
              <a:t>Safe Oklahoma</a:t>
            </a:r>
          </a:p>
          <a:p>
            <a:pPr lvl="1"/>
            <a:r>
              <a:rPr lang="en-US" dirty="0"/>
              <a:t>Opioid abatement</a:t>
            </a:r>
          </a:p>
          <a:p>
            <a:r>
              <a:rPr lang="en-US" dirty="0"/>
              <a:t>Oklahoma Department of Homeland Security (DHS)</a:t>
            </a:r>
          </a:p>
          <a:p>
            <a:pPr lvl="1"/>
            <a:r>
              <a:rPr lang="en-US" dirty="0"/>
              <a:t>Community Emergency Response Team (CERT) </a:t>
            </a:r>
          </a:p>
          <a:p>
            <a:pPr lvl="1"/>
            <a:r>
              <a:rPr lang="en-US" dirty="0"/>
              <a:t>State and Local Cybersecurity</a:t>
            </a:r>
          </a:p>
          <a:p>
            <a:endParaRPr lang="en-US" dirty="0"/>
          </a:p>
        </p:txBody>
      </p:sp>
    </p:spTree>
    <p:extLst>
      <p:ext uri="{BB962C8B-B14F-4D97-AF65-F5344CB8AC3E}">
        <p14:creationId xmlns:p14="http://schemas.microsoft.com/office/powerpoint/2010/main" val="181500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Introduction</a:t>
            </a:r>
          </a:p>
        </p:txBody>
      </p:sp>
      <p:sp>
        <p:nvSpPr>
          <p:cNvPr id="2" name="Content Placeholder 1"/>
          <p:cNvSpPr>
            <a:spLocks noGrp="1"/>
          </p:cNvSpPr>
          <p:nvPr>
            <p:ph sz="quarter" idx="1"/>
          </p:nvPr>
        </p:nvSpPr>
        <p:spPr>
          <a:xfrm>
            <a:off x="1219200" y="1447799"/>
            <a:ext cx="10363200" cy="5277853"/>
          </a:xfrm>
        </p:spPr>
        <p:txBody>
          <a:bodyPr/>
          <a:lstStyle/>
          <a:p>
            <a:r>
              <a:rPr lang="en-US" dirty="0"/>
              <a:t>Don Sweger</a:t>
            </a:r>
          </a:p>
          <a:p>
            <a:pPr lvl="1"/>
            <a:r>
              <a:rPr lang="en-US" dirty="0"/>
              <a:t>Chief Guthrie Police Department 		2014 to Present</a:t>
            </a:r>
          </a:p>
          <a:p>
            <a:pPr lvl="2"/>
            <a:r>
              <a:rPr lang="en-US" dirty="0"/>
              <a:t>26 Officers</a:t>
            </a:r>
          </a:p>
          <a:p>
            <a:pPr lvl="2"/>
            <a:r>
              <a:rPr lang="en-US" dirty="0"/>
              <a:t>Grant Dollars	$4,793,000</a:t>
            </a:r>
          </a:p>
          <a:p>
            <a:pPr lvl="1"/>
            <a:r>
              <a:rPr lang="en-US" dirty="0"/>
              <a:t>Chief Bristow Police Department 		2004 to 2014</a:t>
            </a:r>
          </a:p>
          <a:p>
            <a:pPr lvl="2"/>
            <a:r>
              <a:rPr lang="en-US" dirty="0"/>
              <a:t>10 Officers</a:t>
            </a:r>
          </a:p>
          <a:p>
            <a:pPr lvl="2"/>
            <a:r>
              <a:rPr lang="en-US" dirty="0"/>
              <a:t>Grant Dollars	$2,312,000</a:t>
            </a:r>
          </a:p>
          <a:p>
            <a:pPr lvl="1"/>
            <a:r>
              <a:rPr lang="en-US" dirty="0"/>
              <a:t>Sheriff Pawnee County 				1996 to 2004</a:t>
            </a:r>
          </a:p>
          <a:p>
            <a:pPr lvl="2"/>
            <a:r>
              <a:rPr lang="en-US" dirty="0"/>
              <a:t>9 Deputies</a:t>
            </a:r>
          </a:p>
          <a:p>
            <a:pPr lvl="2"/>
            <a:r>
              <a:rPr lang="en-US" dirty="0"/>
              <a:t>Grant Dollars	$2,100,000</a:t>
            </a:r>
          </a:p>
          <a:p>
            <a:pPr lvl="1"/>
            <a:r>
              <a:rPr lang="en-US" dirty="0"/>
              <a:t>Reserve Sergeant Mounds Police Department 	1994 to 1996</a:t>
            </a:r>
          </a:p>
          <a:p>
            <a:pPr lvl="2"/>
            <a:r>
              <a:rPr lang="en-US" dirty="0"/>
              <a:t>2 full-time officers</a:t>
            </a:r>
          </a:p>
          <a:p>
            <a:pPr lvl="2"/>
            <a:r>
              <a:rPr lang="en-US" dirty="0"/>
              <a:t>Grant Dollars	$48,000</a:t>
            </a:r>
          </a:p>
        </p:txBody>
      </p:sp>
    </p:spTree>
    <p:extLst>
      <p:ext uri="{BB962C8B-B14F-4D97-AF65-F5344CB8AC3E}">
        <p14:creationId xmlns:p14="http://schemas.microsoft.com/office/powerpoint/2010/main" val="172785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696464"/>
                </a:solidFill>
              </a:rPr>
              <a:t>Where to find grants</a:t>
            </a:r>
            <a:endParaRPr lang="en-US" dirty="0"/>
          </a:p>
        </p:txBody>
      </p:sp>
      <p:sp>
        <p:nvSpPr>
          <p:cNvPr id="2" name="Content Placeholder 1"/>
          <p:cNvSpPr>
            <a:spLocks noGrp="1"/>
          </p:cNvSpPr>
          <p:nvPr>
            <p:ph sz="quarter" idx="1"/>
          </p:nvPr>
        </p:nvSpPr>
        <p:spPr/>
        <p:txBody>
          <a:bodyPr/>
          <a:lstStyle/>
          <a:p>
            <a:r>
              <a:rPr lang="en-US" dirty="0"/>
              <a:t>Oklahoma Highway Safety Office (OHSO)</a:t>
            </a:r>
          </a:p>
          <a:p>
            <a:pPr lvl="1"/>
            <a:r>
              <a:rPr lang="en-US" dirty="0"/>
              <a:t>Funds traffic safety initiatives – overtime, equipment, training</a:t>
            </a:r>
          </a:p>
          <a:p>
            <a:r>
              <a:rPr lang="en-US" dirty="0"/>
              <a:t>Oklahoma Municipal Assurance Group</a:t>
            </a:r>
          </a:p>
          <a:p>
            <a:pPr lvl="1"/>
            <a:r>
              <a:rPr lang="en-US" dirty="0"/>
              <a:t>Body-Worn Video Camera Grant</a:t>
            </a:r>
          </a:p>
          <a:p>
            <a:r>
              <a:rPr lang="en-US" dirty="0"/>
              <a:t>Patrick Leahy Bulletproof Vest Partnership (</a:t>
            </a:r>
            <a:r>
              <a:rPr lang="en-US" i="1" dirty="0"/>
              <a:t>BVP</a:t>
            </a:r>
            <a:r>
              <a:rPr lang="en-US" dirty="0"/>
              <a:t>)</a:t>
            </a:r>
          </a:p>
          <a:p>
            <a:pPr lvl="1"/>
            <a:r>
              <a:rPr lang="en-US" dirty="0"/>
              <a:t>Covers 50% of approved body armor costs</a:t>
            </a:r>
          </a:p>
          <a:p>
            <a:r>
              <a:rPr lang="en-US" dirty="0"/>
              <a:t>Office of Justice Programs (OJP)</a:t>
            </a:r>
          </a:p>
          <a:p>
            <a:pPr lvl="1"/>
            <a:r>
              <a:rPr lang="en-US" dirty="0"/>
              <a:t>Too numerous to cover</a:t>
            </a:r>
          </a:p>
          <a:p>
            <a:r>
              <a:rPr lang="en-US" dirty="0"/>
              <a:t>Federal Emergency Management Agency (FEMA)</a:t>
            </a:r>
          </a:p>
          <a:p>
            <a:pPr lvl="1"/>
            <a:r>
              <a:rPr lang="en-US" dirty="0"/>
              <a:t>Too numerous to cover</a:t>
            </a:r>
          </a:p>
          <a:p>
            <a:endParaRPr lang="en-US" dirty="0"/>
          </a:p>
          <a:p>
            <a:endParaRPr lang="en-US" dirty="0"/>
          </a:p>
        </p:txBody>
      </p:sp>
    </p:spTree>
    <p:extLst>
      <p:ext uri="{BB962C8B-B14F-4D97-AF65-F5344CB8AC3E}">
        <p14:creationId xmlns:p14="http://schemas.microsoft.com/office/powerpoint/2010/main" val="1980976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696464"/>
                </a:solidFill>
              </a:rPr>
              <a:t>Where to find grants</a:t>
            </a:r>
            <a:endParaRPr lang="en-US" dirty="0"/>
          </a:p>
        </p:txBody>
      </p:sp>
      <p:sp>
        <p:nvSpPr>
          <p:cNvPr id="2" name="Content Placeholder 1"/>
          <p:cNvSpPr>
            <a:spLocks noGrp="1"/>
          </p:cNvSpPr>
          <p:nvPr>
            <p:ph sz="quarter" idx="1"/>
          </p:nvPr>
        </p:nvSpPr>
        <p:spPr/>
        <p:txBody>
          <a:bodyPr/>
          <a:lstStyle/>
          <a:p>
            <a:r>
              <a:rPr lang="en-US" dirty="0"/>
              <a:t>https://www.police1.com/police-grants/ (Police 1)</a:t>
            </a:r>
          </a:p>
          <a:p>
            <a:r>
              <a:rPr lang="en-US" dirty="0"/>
              <a:t>https://cops.usdoj.gov/grants (COPS)</a:t>
            </a:r>
          </a:p>
          <a:p>
            <a:r>
              <a:rPr lang="en-US" dirty="0"/>
              <a:t>https://www.lexipol.com/solutions/grant-services/ (LEXIPOL)</a:t>
            </a:r>
          </a:p>
          <a:p>
            <a:pPr lvl="1"/>
            <a:r>
              <a:rPr lang="en-US" dirty="0"/>
              <a:t>This is a subscription site (about $50) and produces a lot of results</a:t>
            </a:r>
          </a:p>
          <a:p>
            <a:pPr lvl="1"/>
            <a:r>
              <a:rPr lang="en-US" dirty="0"/>
              <a:t>Offers a free grant newsletter</a:t>
            </a:r>
          </a:p>
          <a:p>
            <a:r>
              <a:rPr lang="en-US" dirty="0"/>
              <a:t>Firehouse Subs</a:t>
            </a:r>
          </a:p>
          <a:p>
            <a:r>
              <a:rPr lang="en-US" dirty="0"/>
              <a:t>United States Deputy Sheriffs Association (USDSA)</a:t>
            </a:r>
          </a:p>
          <a:p>
            <a:pPr lvl="1"/>
            <a:r>
              <a:rPr lang="en-US" dirty="0"/>
              <a:t>They award municipalities too</a:t>
            </a:r>
          </a:p>
          <a:p>
            <a:r>
              <a:rPr lang="en-US" dirty="0"/>
              <a:t>Bureau of Justice Affairs (BJA)</a:t>
            </a:r>
          </a:p>
          <a:p>
            <a:r>
              <a:rPr lang="en-US" dirty="0"/>
              <a:t>https://www.schoolsafety.gov/grants-finder-tool</a:t>
            </a:r>
          </a:p>
        </p:txBody>
      </p:sp>
    </p:spTree>
    <p:extLst>
      <p:ext uri="{BB962C8B-B14F-4D97-AF65-F5344CB8AC3E}">
        <p14:creationId xmlns:p14="http://schemas.microsoft.com/office/powerpoint/2010/main" val="226546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696464"/>
                </a:solidFill>
              </a:rPr>
              <a:t>Where to find grants</a:t>
            </a:r>
            <a:endParaRPr lang="en-US" dirty="0"/>
          </a:p>
        </p:txBody>
      </p:sp>
      <p:sp>
        <p:nvSpPr>
          <p:cNvPr id="2" name="Content Placeholder 1"/>
          <p:cNvSpPr>
            <a:spLocks noGrp="1"/>
          </p:cNvSpPr>
          <p:nvPr>
            <p:ph sz="quarter" idx="1"/>
          </p:nvPr>
        </p:nvSpPr>
        <p:spPr/>
        <p:txBody>
          <a:bodyPr/>
          <a:lstStyle/>
          <a:p>
            <a:r>
              <a:rPr lang="en-US" dirty="0"/>
              <a:t>Aftermath K9</a:t>
            </a:r>
          </a:p>
          <a:p>
            <a:pPr lvl="1"/>
            <a:r>
              <a:rPr lang="en-US" dirty="0"/>
              <a:t>Money for K9s and accessories</a:t>
            </a:r>
          </a:p>
          <a:p>
            <a:r>
              <a:rPr lang="en-US" dirty="0"/>
              <a:t>Your local Masonic Lodge</a:t>
            </a:r>
          </a:p>
          <a:p>
            <a:pPr lvl="1"/>
            <a:r>
              <a:rPr lang="en-US" dirty="0"/>
              <a:t>Usually matches funds you raise up to a certain amount</a:t>
            </a:r>
          </a:p>
          <a:p>
            <a:r>
              <a:rPr lang="en-US" dirty="0"/>
              <a:t>Oklahoma Department of Emergency Management</a:t>
            </a:r>
          </a:p>
          <a:p>
            <a:r>
              <a:rPr lang="en-US" dirty="0"/>
              <a:t>Defense Logistics Agency Law Enforcement Support Office (LESO)</a:t>
            </a:r>
          </a:p>
          <a:p>
            <a:pPr lvl="1"/>
            <a:r>
              <a:rPr lang="en-US" dirty="0"/>
              <a:t>Offers free or low cost law enforcement items</a:t>
            </a:r>
          </a:p>
          <a:p>
            <a:r>
              <a:rPr lang="en-US" dirty="0"/>
              <a:t>Office for Victims of Crime</a:t>
            </a:r>
          </a:p>
          <a:p>
            <a:r>
              <a:rPr lang="en-US" dirty="0"/>
              <a:t>National White Collar Crime Center</a:t>
            </a:r>
          </a:p>
          <a:p>
            <a:r>
              <a:rPr lang="en-US" dirty="0"/>
              <a:t>Small, Rural and Tribal Body Worn Camera Grant (SRT BWC)</a:t>
            </a:r>
          </a:p>
        </p:txBody>
      </p:sp>
    </p:spTree>
    <p:extLst>
      <p:ext uri="{BB962C8B-B14F-4D97-AF65-F5344CB8AC3E}">
        <p14:creationId xmlns:p14="http://schemas.microsoft.com/office/powerpoint/2010/main" val="16976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696464"/>
                </a:solidFill>
              </a:rPr>
              <a:t>Where to find grants</a:t>
            </a:r>
            <a:endParaRPr lang="en-US" dirty="0"/>
          </a:p>
        </p:txBody>
      </p:sp>
      <p:sp>
        <p:nvSpPr>
          <p:cNvPr id="2" name="Content Placeholder 1"/>
          <p:cNvSpPr>
            <a:spLocks noGrp="1"/>
          </p:cNvSpPr>
          <p:nvPr>
            <p:ph sz="quarter" idx="1"/>
          </p:nvPr>
        </p:nvSpPr>
        <p:spPr/>
        <p:txBody>
          <a:bodyPr/>
          <a:lstStyle/>
          <a:p>
            <a:r>
              <a:rPr lang="en-US" dirty="0"/>
              <a:t>Native </a:t>
            </a:r>
            <a:r>
              <a:rPr lang="en-US"/>
              <a:t>American tribes</a:t>
            </a:r>
          </a:p>
          <a:p>
            <a:pPr lvl="1"/>
            <a:endParaRPr lang="en-US" dirty="0"/>
          </a:p>
        </p:txBody>
      </p:sp>
    </p:spTree>
    <p:extLst>
      <p:ext uri="{BB962C8B-B14F-4D97-AF65-F5344CB8AC3E}">
        <p14:creationId xmlns:p14="http://schemas.microsoft.com/office/powerpoint/2010/main" val="142101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Information Sources for Presentation</a:t>
            </a:r>
          </a:p>
        </p:txBody>
      </p:sp>
      <p:sp>
        <p:nvSpPr>
          <p:cNvPr id="2" name="Content Placeholder 1"/>
          <p:cNvSpPr>
            <a:spLocks noGrp="1"/>
          </p:cNvSpPr>
          <p:nvPr>
            <p:ph sz="quarter" idx="1"/>
          </p:nvPr>
        </p:nvSpPr>
        <p:spPr/>
        <p:txBody>
          <a:bodyPr/>
          <a:lstStyle/>
          <a:p>
            <a:r>
              <a:rPr lang="en-US" dirty="0"/>
              <a:t>Oklahoma Association of Chiefs of Police</a:t>
            </a:r>
          </a:p>
          <a:p>
            <a:r>
              <a:rPr lang="en-US" dirty="0"/>
              <a:t>International Association of Chiefs of Police</a:t>
            </a:r>
          </a:p>
          <a:p>
            <a:r>
              <a:rPr lang="en-US" dirty="0"/>
              <a:t>FBI-LEEDA</a:t>
            </a:r>
          </a:p>
          <a:p>
            <a:r>
              <a:rPr lang="en-US" dirty="0"/>
              <a:t>COPS Office</a:t>
            </a:r>
          </a:p>
          <a:p>
            <a:r>
              <a:rPr lang="en-US" dirty="0"/>
              <a:t>Department of Justice</a:t>
            </a:r>
          </a:p>
        </p:txBody>
      </p:sp>
    </p:spTree>
    <p:extLst>
      <p:ext uri="{BB962C8B-B14F-4D97-AF65-F5344CB8AC3E}">
        <p14:creationId xmlns:p14="http://schemas.microsoft.com/office/powerpoint/2010/main" val="389960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696464"/>
                </a:solidFill>
              </a:rPr>
              <a:t>Introduction</a:t>
            </a:r>
            <a:endParaRPr lang="en-US" dirty="0"/>
          </a:p>
        </p:txBody>
      </p:sp>
      <p:sp>
        <p:nvSpPr>
          <p:cNvPr id="2" name="Content Placeholder 1"/>
          <p:cNvSpPr>
            <a:spLocks noGrp="1"/>
          </p:cNvSpPr>
          <p:nvPr>
            <p:ph sz="quarter" idx="1"/>
          </p:nvPr>
        </p:nvSpPr>
        <p:spPr/>
        <p:txBody>
          <a:bodyPr/>
          <a:lstStyle/>
          <a:p>
            <a:pPr lvl="0">
              <a:buClr>
                <a:srgbClr val="D34817">
                  <a:lumMod val="75000"/>
                </a:srgbClr>
              </a:buClr>
            </a:pPr>
            <a:r>
              <a:rPr lang="en-US" dirty="0">
                <a:solidFill>
                  <a:prstClr val="black"/>
                </a:solidFill>
              </a:rPr>
              <a:t>Don Sweger</a:t>
            </a:r>
          </a:p>
          <a:p>
            <a:pPr lvl="1">
              <a:buClr>
                <a:srgbClr val="9B2D1F">
                  <a:lumMod val="75000"/>
                </a:srgbClr>
              </a:buClr>
            </a:pPr>
            <a:r>
              <a:rPr lang="en-US" dirty="0" err="1">
                <a:solidFill>
                  <a:prstClr val="black"/>
                </a:solidFill>
              </a:rPr>
              <a:t>Leidos</a:t>
            </a:r>
            <a:r>
              <a:rPr lang="en-US" dirty="0">
                <a:solidFill>
                  <a:prstClr val="black"/>
                </a:solidFill>
              </a:rPr>
              <a:t> Federal Grant Reviewer		2020 to Present</a:t>
            </a:r>
          </a:p>
          <a:p>
            <a:pPr lvl="2">
              <a:buClr>
                <a:srgbClr val="D34817">
                  <a:lumMod val="60000"/>
                  <a:lumOff val="40000"/>
                </a:srgbClr>
              </a:buClr>
            </a:pPr>
            <a:r>
              <a:rPr lang="en-US" dirty="0">
                <a:solidFill>
                  <a:prstClr val="black"/>
                </a:solidFill>
              </a:rPr>
              <a:t>Grant Dollars	$879,000,000</a:t>
            </a:r>
          </a:p>
        </p:txBody>
      </p:sp>
    </p:spTree>
    <p:extLst>
      <p:ext uri="{BB962C8B-B14F-4D97-AF65-F5344CB8AC3E}">
        <p14:creationId xmlns:p14="http://schemas.microsoft.com/office/powerpoint/2010/main" val="20889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Winning Grant Proposals</a:t>
            </a:r>
          </a:p>
        </p:txBody>
      </p:sp>
      <p:sp>
        <p:nvSpPr>
          <p:cNvPr id="3" name="Content Placeholder 2"/>
          <p:cNvSpPr>
            <a:spLocks noGrp="1"/>
          </p:cNvSpPr>
          <p:nvPr>
            <p:ph sz="quarter" idx="1"/>
          </p:nvPr>
        </p:nvSpPr>
        <p:spPr/>
        <p:txBody>
          <a:bodyPr/>
          <a:lstStyle/>
          <a:p>
            <a:r>
              <a:rPr lang="en-US" dirty="0"/>
              <a:t>Identify the need</a:t>
            </a:r>
          </a:p>
          <a:p>
            <a:r>
              <a:rPr lang="en-US" dirty="0"/>
              <a:t>Set realistic goals</a:t>
            </a:r>
          </a:p>
          <a:p>
            <a:pPr lvl="1"/>
            <a:r>
              <a:rPr lang="en-US" dirty="0"/>
              <a:t>Defined goals that adequately address the need</a:t>
            </a:r>
          </a:p>
          <a:p>
            <a:r>
              <a:rPr lang="en-US" dirty="0"/>
              <a:t>Consider any time constraints</a:t>
            </a:r>
          </a:p>
          <a:p>
            <a:pPr lvl="1"/>
            <a:r>
              <a:rPr lang="en-US" dirty="0"/>
              <a:t>Start early!</a:t>
            </a:r>
          </a:p>
          <a:p>
            <a:pPr lvl="1"/>
            <a:r>
              <a:rPr lang="en-US" dirty="0"/>
              <a:t>Identify partners and their timelines</a:t>
            </a:r>
          </a:p>
          <a:p>
            <a:endParaRPr lang="en-US" dirty="0"/>
          </a:p>
        </p:txBody>
      </p:sp>
    </p:spTree>
    <p:extLst>
      <p:ext uri="{BB962C8B-B14F-4D97-AF65-F5344CB8AC3E}">
        <p14:creationId xmlns:p14="http://schemas.microsoft.com/office/powerpoint/2010/main" val="181081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Winning Grant Proposals</a:t>
            </a:r>
          </a:p>
        </p:txBody>
      </p:sp>
      <p:sp>
        <p:nvSpPr>
          <p:cNvPr id="3" name="Content Placeholder 2"/>
          <p:cNvSpPr>
            <a:spLocks noGrp="1"/>
          </p:cNvSpPr>
          <p:nvPr>
            <p:ph sz="quarter" idx="1"/>
          </p:nvPr>
        </p:nvSpPr>
        <p:spPr/>
        <p:txBody>
          <a:bodyPr/>
          <a:lstStyle/>
          <a:p>
            <a:r>
              <a:rPr lang="en-US" dirty="0"/>
              <a:t>Get / Update Credentials</a:t>
            </a:r>
          </a:p>
          <a:p>
            <a:pPr lvl="1"/>
            <a:r>
              <a:rPr lang="en-US" dirty="0"/>
              <a:t>DUNS</a:t>
            </a:r>
          </a:p>
          <a:p>
            <a:pPr lvl="1"/>
            <a:r>
              <a:rPr lang="en-US" dirty="0"/>
              <a:t>DIAMD</a:t>
            </a:r>
          </a:p>
          <a:p>
            <a:r>
              <a:rPr lang="en-US" dirty="0"/>
              <a:t>Involve all stakeholders EARLY</a:t>
            </a:r>
          </a:p>
          <a:p>
            <a:pPr lvl="1"/>
            <a:r>
              <a:rPr lang="en-US" dirty="0"/>
              <a:t>Who are your:</a:t>
            </a:r>
          </a:p>
          <a:p>
            <a:pPr lvl="2"/>
            <a:r>
              <a:rPr lang="en-US" dirty="0"/>
              <a:t>Partners</a:t>
            </a:r>
          </a:p>
          <a:p>
            <a:pPr lvl="2"/>
            <a:r>
              <a:rPr lang="en-US" dirty="0"/>
              <a:t>Service agencies</a:t>
            </a:r>
          </a:p>
          <a:p>
            <a:r>
              <a:rPr lang="en-US" dirty="0"/>
              <a:t>Review grant requirements / qualifications carefully</a:t>
            </a:r>
          </a:p>
          <a:p>
            <a:pPr lvl="1"/>
            <a:r>
              <a:rPr lang="en-US" dirty="0"/>
              <a:t>Line by line</a:t>
            </a:r>
          </a:p>
          <a:p>
            <a:pPr lvl="1"/>
            <a:r>
              <a:rPr lang="en-US" dirty="0"/>
              <a:t>Use wording contained within the grant solicitation</a:t>
            </a:r>
          </a:p>
          <a:p>
            <a:endParaRPr lang="en-US" dirty="0"/>
          </a:p>
        </p:txBody>
      </p:sp>
    </p:spTree>
    <p:extLst>
      <p:ext uri="{BB962C8B-B14F-4D97-AF65-F5344CB8AC3E}">
        <p14:creationId xmlns:p14="http://schemas.microsoft.com/office/powerpoint/2010/main" val="90478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Winning Grant Proposals</a:t>
            </a:r>
          </a:p>
        </p:txBody>
      </p:sp>
      <p:sp>
        <p:nvSpPr>
          <p:cNvPr id="3" name="Content Placeholder 2"/>
          <p:cNvSpPr>
            <a:spLocks noGrp="1"/>
          </p:cNvSpPr>
          <p:nvPr>
            <p:ph sz="quarter" idx="1"/>
          </p:nvPr>
        </p:nvSpPr>
        <p:spPr/>
        <p:txBody>
          <a:bodyPr>
            <a:normAutofit lnSpcReduction="10000"/>
          </a:bodyPr>
          <a:lstStyle/>
          <a:p>
            <a:r>
              <a:rPr lang="en-US" dirty="0"/>
              <a:t>Get help</a:t>
            </a:r>
          </a:p>
          <a:p>
            <a:pPr lvl="1"/>
            <a:r>
              <a:rPr lang="en-US" dirty="0"/>
              <a:t>Grant writer</a:t>
            </a:r>
          </a:p>
          <a:p>
            <a:pPr lvl="1"/>
            <a:r>
              <a:rPr lang="en-US" dirty="0"/>
              <a:t>Prior grants</a:t>
            </a:r>
          </a:p>
          <a:p>
            <a:pPr lvl="1"/>
            <a:r>
              <a:rPr lang="en-US" dirty="0"/>
              <a:t>Community volunteer</a:t>
            </a:r>
          </a:p>
          <a:p>
            <a:pPr lvl="1"/>
            <a:r>
              <a:rPr lang="en-US" dirty="0"/>
              <a:t>policegrantshelp.com</a:t>
            </a:r>
          </a:p>
          <a:p>
            <a:pPr lvl="1"/>
            <a:r>
              <a:rPr lang="en-US" dirty="0"/>
              <a:t>theiacp.org/sites/default/files/2018-08/BP-GrantWriting.pdf</a:t>
            </a:r>
          </a:p>
          <a:p>
            <a:pPr lvl="1"/>
            <a:r>
              <a:rPr lang="en-US" dirty="0"/>
              <a:t>smallrural.org/resource-list/</a:t>
            </a:r>
          </a:p>
          <a:p>
            <a:pPr lvl="1"/>
            <a:r>
              <a:rPr lang="en-US" dirty="0"/>
              <a:t>cops.usdoj.gov/grants</a:t>
            </a:r>
          </a:p>
          <a:p>
            <a:r>
              <a:rPr lang="en-US" dirty="0"/>
              <a:t>Identify any experts</a:t>
            </a:r>
          </a:p>
          <a:p>
            <a:pPr lvl="1"/>
            <a:r>
              <a:rPr lang="en-US" dirty="0"/>
              <a:t>Professionals in the field you are attempting to address</a:t>
            </a:r>
          </a:p>
          <a:p>
            <a:pPr lvl="1"/>
            <a:r>
              <a:rPr lang="en-US" dirty="0"/>
              <a:t>Obtain non-disclosure &amp; confidentiality agreements</a:t>
            </a:r>
          </a:p>
          <a:p>
            <a:endParaRPr lang="en-US" dirty="0"/>
          </a:p>
        </p:txBody>
      </p:sp>
    </p:spTree>
    <p:extLst>
      <p:ext uri="{BB962C8B-B14F-4D97-AF65-F5344CB8AC3E}">
        <p14:creationId xmlns:p14="http://schemas.microsoft.com/office/powerpoint/2010/main" val="2008868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Winning Grant Proposals</a:t>
            </a:r>
          </a:p>
        </p:txBody>
      </p:sp>
      <p:sp>
        <p:nvSpPr>
          <p:cNvPr id="3" name="Content Placeholder 2"/>
          <p:cNvSpPr>
            <a:spLocks noGrp="1"/>
          </p:cNvSpPr>
          <p:nvPr>
            <p:ph sz="quarter" idx="1"/>
          </p:nvPr>
        </p:nvSpPr>
        <p:spPr/>
        <p:txBody>
          <a:bodyPr>
            <a:normAutofit lnSpcReduction="10000"/>
          </a:bodyPr>
          <a:lstStyle/>
          <a:p>
            <a:r>
              <a:rPr lang="en-US" dirty="0"/>
              <a:t>Explain why your project is important</a:t>
            </a:r>
          </a:p>
          <a:p>
            <a:pPr lvl="1"/>
            <a:r>
              <a:rPr lang="en-US" dirty="0"/>
              <a:t>Concisely explain why your request is critical  to law enforcement</a:t>
            </a:r>
          </a:p>
          <a:p>
            <a:pPr lvl="1"/>
            <a:r>
              <a:rPr lang="en-US" dirty="0"/>
              <a:t>Be specific about you project’s impact</a:t>
            </a:r>
          </a:p>
          <a:p>
            <a:pPr lvl="1"/>
            <a:r>
              <a:rPr lang="en-US" dirty="0"/>
              <a:t>Explain how it differs from other programs </a:t>
            </a:r>
          </a:p>
          <a:p>
            <a:pPr lvl="1"/>
            <a:r>
              <a:rPr lang="en-US" dirty="0"/>
              <a:t>Does not need to be unique, but should advance / enhance what exists </a:t>
            </a:r>
          </a:p>
          <a:p>
            <a:r>
              <a:rPr lang="en-US" dirty="0"/>
              <a:t>Provide Current Research, Data and Findings</a:t>
            </a:r>
          </a:p>
          <a:p>
            <a:pPr lvl="1"/>
            <a:r>
              <a:rPr lang="en-US" dirty="0"/>
              <a:t>Use appropriate citations</a:t>
            </a:r>
          </a:p>
          <a:p>
            <a:r>
              <a:rPr lang="en-US" dirty="0"/>
              <a:t>Attach ALL required documents</a:t>
            </a:r>
          </a:p>
          <a:p>
            <a:r>
              <a:rPr lang="en-US" dirty="0"/>
              <a:t>Have a reasonable budget</a:t>
            </a:r>
          </a:p>
          <a:p>
            <a:pPr lvl="1"/>
            <a:r>
              <a:rPr lang="en-US" dirty="0"/>
              <a:t>Too high, low or not effective?</a:t>
            </a:r>
          </a:p>
          <a:p>
            <a:pPr lvl="1"/>
            <a:r>
              <a:rPr lang="en-US" dirty="0"/>
              <a:t>Do NOT exceed grant amount limits</a:t>
            </a:r>
          </a:p>
        </p:txBody>
      </p:sp>
    </p:spTree>
    <p:extLst>
      <p:ext uri="{BB962C8B-B14F-4D97-AF65-F5344CB8AC3E}">
        <p14:creationId xmlns:p14="http://schemas.microsoft.com/office/powerpoint/2010/main" val="1418766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Winning Grant Proposals	</a:t>
            </a:r>
          </a:p>
        </p:txBody>
      </p:sp>
      <p:sp>
        <p:nvSpPr>
          <p:cNvPr id="3" name="Content Placeholder 2"/>
          <p:cNvSpPr>
            <a:spLocks noGrp="1"/>
          </p:cNvSpPr>
          <p:nvPr>
            <p:ph sz="quarter" idx="1"/>
          </p:nvPr>
        </p:nvSpPr>
        <p:spPr/>
        <p:txBody>
          <a:bodyPr/>
          <a:lstStyle/>
          <a:p>
            <a:r>
              <a:rPr lang="en-US" dirty="0"/>
              <a:t>Ensure budget is accurately reflected throughout grant</a:t>
            </a:r>
          </a:p>
          <a:p>
            <a:r>
              <a:rPr lang="en-US" dirty="0"/>
              <a:t>Supply powerful resumes and points of contact</a:t>
            </a:r>
          </a:p>
          <a:p>
            <a:r>
              <a:rPr lang="en-US" dirty="0"/>
              <a:t>Strictly follow formatting guidelines</a:t>
            </a:r>
          </a:p>
          <a:p>
            <a:pPr lvl="1"/>
            <a:r>
              <a:rPr lang="en-US" dirty="0"/>
              <a:t>20 pages means 20 pages</a:t>
            </a:r>
          </a:p>
          <a:p>
            <a:pPr lvl="1"/>
            <a:r>
              <a:rPr lang="en-US" dirty="0"/>
              <a:t>Double spaced means double spaced</a:t>
            </a:r>
          </a:p>
          <a:p>
            <a:pPr lvl="1"/>
            <a:r>
              <a:rPr lang="en-US" dirty="0"/>
              <a:t>Size 12 font means size 12 font</a:t>
            </a:r>
          </a:p>
          <a:p>
            <a:pPr lvl="1"/>
            <a:r>
              <a:rPr lang="en-US" dirty="0"/>
              <a:t>APA formatting means APA formatting</a:t>
            </a:r>
          </a:p>
          <a:p>
            <a:pPr lvl="1"/>
            <a:r>
              <a:rPr lang="en-US" dirty="0"/>
              <a:t>Use paragraph headers to help correspond and identify the area of the solicitation you are addressing</a:t>
            </a:r>
          </a:p>
          <a:p>
            <a:endParaRPr lang="en-US" dirty="0"/>
          </a:p>
        </p:txBody>
      </p:sp>
    </p:spTree>
    <p:extLst>
      <p:ext uri="{BB962C8B-B14F-4D97-AF65-F5344CB8AC3E}">
        <p14:creationId xmlns:p14="http://schemas.microsoft.com/office/powerpoint/2010/main" val="327047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Winning Grant Proposals	</a:t>
            </a:r>
          </a:p>
        </p:txBody>
      </p:sp>
      <p:sp>
        <p:nvSpPr>
          <p:cNvPr id="3" name="Content Placeholder 2"/>
          <p:cNvSpPr>
            <a:spLocks noGrp="1"/>
          </p:cNvSpPr>
          <p:nvPr>
            <p:ph sz="quarter" idx="1"/>
          </p:nvPr>
        </p:nvSpPr>
        <p:spPr/>
        <p:txBody>
          <a:bodyPr/>
          <a:lstStyle/>
          <a:p>
            <a:r>
              <a:rPr lang="en-US" dirty="0"/>
              <a:t>Make it read well &amp; flow</a:t>
            </a:r>
          </a:p>
          <a:p>
            <a:pPr lvl="1"/>
            <a:r>
              <a:rPr lang="en-US" dirty="0"/>
              <a:t>Clear</a:t>
            </a:r>
          </a:p>
          <a:p>
            <a:pPr lvl="1"/>
            <a:r>
              <a:rPr lang="en-US" dirty="0"/>
              <a:t>Concise</a:t>
            </a:r>
          </a:p>
          <a:p>
            <a:pPr lvl="1"/>
            <a:r>
              <a:rPr lang="en-US" dirty="0"/>
              <a:t>Avoid jargon and acronyms</a:t>
            </a:r>
          </a:p>
          <a:p>
            <a:pPr lvl="1"/>
            <a:r>
              <a:rPr lang="en-US" dirty="0"/>
              <a:t>Use concise paragraphs</a:t>
            </a:r>
          </a:p>
          <a:p>
            <a:r>
              <a:rPr lang="en-US" dirty="0"/>
              <a:t>Make it look good</a:t>
            </a:r>
          </a:p>
          <a:p>
            <a:pPr lvl="1"/>
            <a:r>
              <a:rPr lang="en-US" dirty="0"/>
              <a:t>Use color, graphs or images when allowed and applicable</a:t>
            </a:r>
          </a:p>
          <a:p>
            <a:r>
              <a:rPr lang="en-US" dirty="0"/>
              <a:t>Review!</a:t>
            </a:r>
          </a:p>
          <a:p>
            <a:pPr lvl="1"/>
            <a:r>
              <a:rPr lang="en-US" dirty="0"/>
              <a:t>Get several sets of eyes on the material to help identify weak areas or spots needing correction</a:t>
            </a:r>
          </a:p>
        </p:txBody>
      </p:sp>
    </p:spTree>
    <p:extLst>
      <p:ext uri="{BB962C8B-B14F-4D97-AF65-F5344CB8AC3E}">
        <p14:creationId xmlns:p14="http://schemas.microsoft.com/office/powerpoint/2010/main" val="260571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plan presentatio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plan presentation.potx" id="{B0CF94B3-F59B-427A-A620-6B86E9154593}" vid="{92489599-94E0-42FA-BFD7-90FE9B56D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plan presentation</Template>
  <TotalTime>1323</TotalTime>
  <Words>1367</Words>
  <Application>Microsoft Office PowerPoint</Application>
  <PresentationFormat>Widescreen</PresentationFormat>
  <Paragraphs>182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Cambria</vt:lpstr>
      <vt:lpstr>Garamond</vt:lpstr>
      <vt:lpstr>Wingdings 2</vt:lpstr>
      <vt:lpstr>Business plan presentation</vt:lpstr>
      <vt:lpstr>Oklahoma Association Of Chiefs of Police</vt:lpstr>
      <vt:lpstr>Introduction</vt:lpstr>
      <vt:lpstr>Introduction</vt:lpstr>
      <vt:lpstr>Writing Winning Grant Proposals</vt:lpstr>
      <vt:lpstr>Writing Winning Grant Proposals</vt:lpstr>
      <vt:lpstr>Writing Winning Grant Proposals</vt:lpstr>
      <vt:lpstr>Writing Winning Grant Proposals</vt:lpstr>
      <vt:lpstr>Writing Winning Grant Proposals </vt:lpstr>
      <vt:lpstr>Writing Winning Grant Proposals </vt:lpstr>
      <vt:lpstr>Section Explanations</vt:lpstr>
      <vt:lpstr>Section Explanations</vt:lpstr>
      <vt:lpstr>Section Explanations</vt:lpstr>
      <vt:lpstr>Section Explanations</vt:lpstr>
      <vt:lpstr>Section Explanations</vt:lpstr>
      <vt:lpstr>Section Explanations</vt:lpstr>
      <vt:lpstr>Section Explanations</vt:lpstr>
      <vt:lpstr>Section Explanations</vt:lpstr>
      <vt:lpstr>Section Explanations</vt:lpstr>
      <vt:lpstr>Where to find grants</vt:lpstr>
      <vt:lpstr>Where to find grants</vt:lpstr>
      <vt:lpstr>Where to find grants</vt:lpstr>
      <vt:lpstr>Where to find grants</vt:lpstr>
      <vt:lpstr>Where to find grants</vt:lpstr>
      <vt:lpstr>Information Sources for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Oklahoma Association Of Chiefs of Police</dc:title>
  <dc:creator>Don Sweger</dc:creator>
  <cp:lastModifiedBy>Brittany Long</cp:lastModifiedBy>
  <cp:revision>17</cp:revision>
  <dcterms:created xsi:type="dcterms:W3CDTF">2023-10-18T19:30:51Z</dcterms:created>
  <dcterms:modified xsi:type="dcterms:W3CDTF">2024-04-10T19:34:59Z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