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handoutMasterIdLst>
    <p:handoutMasterId r:id="rId52"/>
  </p:handoutMasterIdLst>
  <p:sldIdLst>
    <p:sldId id="329" r:id="rId2"/>
    <p:sldId id="331" r:id="rId3"/>
    <p:sldId id="330" r:id="rId4"/>
    <p:sldId id="309" r:id="rId5"/>
    <p:sldId id="333" r:id="rId6"/>
    <p:sldId id="356" r:id="rId7"/>
    <p:sldId id="334" r:id="rId8"/>
    <p:sldId id="336" r:id="rId9"/>
    <p:sldId id="337" r:id="rId10"/>
    <p:sldId id="338" r:id="rId11"/>
    <p:sldId id="343" r:id="rId12"/>
    <p:sldId id="340" r:id="rId13"/>
    <p:sldId id="341" r:id="rId14"/>
    <p:sldId id="358" r:id="rId15"/>
    <p:sldId id="342" r:id="rId16"/>
    <p:sldId id="339" r:id="rId17"/>
    <p:sldId id="344" r:id="rId18"/>
    <p:sldId id="258" r:id="rId19"/>
    <p:sldId id="346" r:id="rId20"/>
    <p:sldId id="354" r:id="rId21"/>
    <p:sldId id="355" r:id="rId22"/>
    <p:sldId id="347" r:id="rId23"/>
    <p:sldId id="348" r:id="rId24"/>
    <p:sldId id="349" r:id="rId25"/>
    <p:sldId id="350" r:id="rId26"/>
    <p:sldId id="351" r:id="rId27"/>
    <p:sldId id="352" r:id="rId28"/>
    <p:sldId id="353" r:id="rId29"/>
    <p:sldId id="359" r:id="rId30"/>
    <p:sldId id="264" r:id="rId31"/>
    <p:sldId id="265" r:id="rId32"/>
    <p:sldId id="266" r:id="rId33"/>
    <p:sldId id="271" r:id="rId34"/>
    <p:sldId id="325" r:id="rId35"/>
    <p:sldId id="326" r:id="rId36"/>
    <p:sldId id="267" r:id="rId37"/>
    <p:sldId id="327" r:id="rId38"/>
    <p:sldId id="276" r:id="rId39"/>
    <p:sldId id="277" r:id="rId40"/>
    <p:sldId id="278" r:id="rId41"/>
    <p:sldId id="357" r:id="rId42"/>
    <p:sldId id="280" r:id="rId43"/>
    <p:sldId id="281" r:id="rId44"/>
    <p:sldId id="282" r:id="rId45"/>
    <p:sldId id="283" r:id="rId46"/>
    <p:sldId id="284" r:id="rId47"/>
    <p:sldId id="285" r:id="rId48"/>
    <p:sldId id="286" r:id="rId49"/>
    <p:sldId id="287" r:id="rId50"/>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4B23598-01BB-48BC-975F-86BEF86724D8}">
          <p14:sldIdLst>
            <p14:sldId id="329"/>
            <p14:sldId id="331"/>
            <p14:sldId id="330"/>
            <p14:sldId id="309"/>
            <p14:sldId id="333"/>
            <p14:sldId id="356"/>
            <p14:sldId id="334"/>
            <p14:sldId id="336"/>
            <p14:sldId id="337"/>
            <p14:sldId id="338"/>
            <p14:sldId id="343"/>
            <p14:sldId id="340"/>
            <p14:sldId id="341"/>
            <p14:sldId id="358"/>
            <p14:sldId id="342"/>
            <p14:sldId id="339"/>
            <p14:sldId id="344"/>
          </p14:sldIdLst>
        </p14:section>
        <p14:section name="101" id="{8FA1EB03-4007-47AC-B453-6C4F507C8966}">
          <p14:sldIdLst>
            <p14:sldId id="258"/>
            <p14:sldId id="346"/>
            <p14:sldId id="354"/>
            <p14:sldId id="355"/>
            <p14:sldId id="347"/>
            <p14:sldId id="348"/>
            <p14:sldId id="349"/>
            <p14:sldId id="350"/>
            <p14:sldId id="351"/>
            <p14:sldId id="352"/>
            <p14:sldId id="353"/>
            <p14:sldId id="359"/>
          </p14:sldIdLst>
        </p14:section>
        <p14:section name="LE Records" id="{88827A9F-B717-4F61-A9DE-8935869C7412}">
          <p14:sldIdLst>
            <p14:sldId id="264"/>
            <p14:sldId id="265"/>
            <p14:sldId id="266"/>
            <p14:sldId id="271"/>
            <p14:sldId id="325"/>
            <p14:sldId id="326"/>
            <p14:sldId id="267"/>
            <p14:sldId id="327"/>
          </p14:sldIdLst>
        </p14:section>
        <p14:section name="Personnel" id="{F00DAAE2-7135-1649-B6C1-BA5C1504E78E}">
          <p14:sldIdLst>
            <p14:sldId id="276"/>
            <p14:sldId id="277"/>
            <p14:sldId id="278"/>
            <p14:sldId id="357"/>
          </p14:sldIdLst>
        </p14:section>
        <p14:section name="Process" id="{AA1F3ECE-7E94-4678-B8C2-3D454A1E04F5}">
          <p14:sldIdLst>
            <p14:sldId id="280"/>
            <p14:sldId id="281"/>
            <p14:sldId id="282"/>
            <p14:sldId id="283"/>
            <p14:sldId id="284"/>
            <p14:sldId id="285"/>
            <p14:sldId id="286"/>
            <p14:sldId id="28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8" autoAdjust="0"/>
    <p:restoredTop sz="89613" autoAdjust="0"/>
  </p:normalViewPr>
  <p:slideViewPr>
    <p:cSldViewPr>
      <p:cViewPr>
        <p:scale>
          <a:sx n="100" d="100"/>
          <a:sy n="100" d="100"/>
        </p:scale>
        <p:origin x="900" y="2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66" tIns="46583" rIns="93166" bIns="46583" rtlCol="0"/>
          <a:lstStyle>
            <a:lvl1pPr algn="r">
              <a:defRPr sz="1200"/>
            </a:lvl1pPr>
          </a:lstStyle>
          <a:p>
            <a:fld id="{B2B3803F-157D-4203-89E7-A99014AD611F}" type="datetimeFigureOut">
              <a:rPr lang="en-US" smtClean="0"/>
              <a:t>10/20/2020</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66" tIns="46583" rIns="93166" bIns="46583"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66" tIns="46583" rIns="93166" bIns="46583" rtlCol="0" anchor="b"/>
          <a:lstStyle>
            <a:lvl1pPr algn="r">
              <a:defRPr sz="1200"/>
            </a:lvl1pPr>
          </a:lstStyle>
          <a:p>
            <a:fld id="{B3B813D0-5053-479D-8267-8D91BA0DCA70}" type="slidenum">
              <a:rPr lang="en-US" smtClean="0"/>
              <a:t>‹#›</a:t>
            </a:fld>
            <a:endParaRPr lang="en-US"/>
          </a:p>
        </p:txBody>
      </p:sp>
    </p:spTree>
    <p:extLst>
      <p:ext uri="{BB962C8B-B14F-4D97-AF65-F5344CB8AC3E}">
        <p14:creationId xmlns:p14="http://schemas.microsoft.com/office/powerpoint/2010/main" val="1059997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4027813" cy="350281"/>
          </a:xfrm>
          <a:prstGeom prst="rect">
            <a:avLst/>
          </a:prstGeom>
        </p:spPr>
        <p:txBody>
          <a:bodyPr vert="horz" lIns="91116" tIns="45559" rIns="91116" bIns="45559" rtlCol="0"/>
          <a:lstStyle>
            <a:lvl1pPr algn="l">
              <a:defRPr sz="1200"/>
            </a:lvl1pPr>
          </a:lstStyle>
          <a:p>
            <a:endParaRPr lang="en-US"/>
          </a:p>
        </p:txBody>
      </p:sp>
      <p:sp>
        <p:nvSpPr>
          <p:cNvPr id="3" name="Date Placeholder 2"/>
          <p:cNvSpPr>
            <a:spLocks noGrp="1"/>
          </p:cNvSpPr>
          <p:nvPr>
            <p:ph type="dt" idx="1"/>
          </p:nvPr>
        </p:nvSpPr>
        <p:spPr>
          <a:xfrm>
            <a:off x="5266498" y="2"/>
            <a:ext cx="4027811" cy="350281"/>
          </a:xfrm>
          <a:prstGeom prst="rect">
            <a:avLst/>
          </a:prstGeom>
        </p:spPr>
        <p:txBody>
          <a:bodyPr vert="horz" lIns="91116" tIns="45559" rIns="91116" bIns="45559" rtlCol="0"/>
          <a:lstStyle>
            <a:lvl1pPr algn="r">
              <a:defRPr sz="1200"/>
            </a:lvl1pPr>
          </a:lstStyle>
          <a:p>
            <a:fld id="{CA31B915-8B66-4FF3-BC78-295CC02957A7}" type="datetimeFigureOut">
              <a:rPr lang="en-US" smtClean="0"/>
              <a:t>10/20/2020</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1116" tIns="45559" rIns="91116" bIns="45559" rtlCol="0" anchor="ctr"/>
          <a:lstStyle/>
          <a:p>
            <a:endParaRPr lang="en-US"/>
          </a:p>
        </p:txBody>
      </p:sp>
      <p:sp>
        <p:nvSpPr>
          <p:cNvPr id="5" name="Notes Placeholder 4"/>
          <p:cNvSpPr>
            <a:spLocks noGrp="1"/>
          </p:cNvSpPr>
          <p:nvPr>
            <p:ph type="body" sz="quarter" idx="3"/>
          </p:nvPr>
        </p:nvSpPr>
        <p:spPr>
          <a:xfrm>
            <a:off x="929015" y="3329464"/>
            <a:ext cx="7438376" cy="3154919"/>
          </a:xfrm>
          <a:prstGeom prst="rect">
            <a:avLst/>
          </a:prstGeom>
        </p:spPr>
        <p:txBody>
          <a:bodyPr vert="horz" lIns="91116" tIns="45559" rIns="91116" bIns="455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6658926"/>
            <a:ext cx="4027813" cy="350281"/>
          </a:xfrm>
          <a:prstGeom prst="rect">
            <a:avLst/>
          </a:prstGeom>
        </p:spPr>
        <p:txBody>
          <a:bodyPr vert="horz" lIns="91116" tIns="45559" rIns="91116" bIns="45559" rtlCol="0" anchor="b"/>
          <a:lstStyle>
            <a:lvl1pPr algn="l">
              <a:defRPr sz="1200"/>
            </a:lvl1pPr>
          </a:lstStyle>
          <a:p>
            <a:endParaRPr lang="en-US"/>
          </a:p>
        </p:txBody>
      </p:sp>
      <p:sp>
        <p:nvSpPr>
          <p:cNvPr id="7" name="Slide Number Placeholder 6"/>
          <p:cNvSpPr>
            <a:spLocks noGrp="1"/>
          </p:cNvSpPr>
          <p:nvPr>
            <p:ph type="sldNum" sz="quarter" idx="5"/>
          </p:nvPr>
        </p:nvSpPr>
        <p:spPr>
          <a:xfrm>
            <a:off x="5266498" y="6658926"/>
            <a:ext cx="4027811" cy="350281"/>
          </a:xfrm>
          <a:prstGeom prst="rect">
            <a:avLst/>
          </a:prstGeom>
        </p:spPr>
        <p:txBody>
          <a:bodyPr vert="horz" lIns="91116" tIns="45559" rIns="91116" bIns="45559" rtlCol="0" anchor="b"/>
          <a:lstStyle>
            <a:lvl1pPr algn="r">
              <a:defRPr sz="1200"/>
            </a:lvl1pPr>
          </a:lstStyle>
          <a:p>
            <a:fld id="{47C159BE-4E6A-4968-8689-5A79345BB1FB}" type="slidenum">
              <a:rPr lang="en-US" smtClean="0"/>
              <a:t>‹#›</a:t>
            </a:fld>
            <a:endParaRPr lang="en-US"/>
          </a:p>
        </p:txBody>
      </p:sp>
    </p:spTree>
    <p:extLst>
      <p:ext uri="{BB962C8B-B14F-4D97-AF65-F5344CB8AC3E}">
        <p14:creationId xmlns:p14="http://schemas.microsoft.com/office/powerpoint/2010/main" val="2751971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159BE-4E6A-4968-8689-5A79345BB1FB}" type="slidenum">
              <a:rPr lang="en-US" smtClean="0"/>
              <a:t>1</a:t>
            </a:fld>
            <a:endParaRPr lang="en-US"/>
          </a:p>
        </p:txBody>
      </p:sp>
    </p:spTree>
    <p:extLst>
      <p:ext uri="{BB962C8B-B14F-4D97-AF65-F5344CB8AC3E}">
        <p14:creationId xmlns:p14="http://schemas.microsoft.com/office/powerpoint/2010/main" val="75041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159BE-4E6A-4968-8689-5A79345BB1FB}" type="slidenum">
              <a:rPr lang="en-US" smtClean="0"/>
              <a:t>10</a:t>
            </a:fld>
            <a:endParaRPr lang="en-US"/>
          </a:p>
        </p:txBody>
      </p:sp>
    </p:spTree>
    <p:extLst>
      <p:ext uri="{BB962C8B-B14F-4D97-AF65-F5344CB8AC3E}">
        <p14:creationId xmlns:p14="http://schemas.microsoft.com/office/powerpoint/2010/main" val="1516598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159BE-4E6A-4968-8689-5A79345BB1FB}" type="slidenum">
              <a:rPr lang="en-US" smtClean="0"/>
              <a:t>11</a:t>
            </a:fld>
            <a:endParaRPr lang="en-US"/>
          </a:p>
        </p:txBody>
      </p:sp>
    </p:spTree>
    <p:extLst>
      <p:ext uri="{BB962C8B-B14F-4D97-AF65-F5344CB8AC3E}">
        <p14:creationId xmlns:p14="http://schemas.microsoft.com/office/powerpoint/2010/main" val="723083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159BE-4E6A-4968-8689-5A79345BB1FB}" type="slidenum">
              <a:rPr lang="en-US" smtClean="0"/>
              <a:t>12</a:t>
            </a:fld>
            <a:endParaRPr lang="en-US"/>
          </a:p>
        </p:txBody>
      </p:sp>
    </p:spTree>
    <p:extLst>
      <p:ext uri="{BB962C8B-B14F-4D97-AF65-F5344CB8AC3E}">
        <p14:creationId xmlns:p14="http://schemas.microsoft.com/office/powerpoint/2010/main" val="2232910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159BE-4E6A-4968-8689-5A79345BB1FB}" type="slidenum">
              <a:rPr lang="en-US" smtClean="0"/>
              <a:t>13</a:t>
            </a:fld>
            <a:endParaRPr lang="en-US"/>
          </a:p>
        </p:txBody>
      </p:sp>
    </p:spTree>
    <p:extLst>
      <p:ext uri="{BB962C8B-B14F-4D97-AF65-F5344CB8AC3E}">
        <p14:creationId xmlns:p14="http://schemas.microsoft.com/office/powerpoint/2010/main" val="1917750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159BE-4E6A-4968-8689-5A79345BB1FB}" type="slidenum">
              <a:rPr lang="en-US" smtClean="0"/>
              <a:t>14</a:t>
            </a:fld>
            <a:endParaRPr lang="en-US"/>
          </a:p>
        </p:txBody>
      </p:sp>
    </p:spTree>
    <p:extLst>
      <p:ext uri="{BB962C8B-B14F-4D97-AF65-F5344CB8AC3E}">
        <p14:creationId xmlns:p14="http://schemas.microsoft.com/office/powerpoint/2010/main" val="379161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159BE-4E6A-4968-8689-5A79345BB1FB}" type="slidenum">
              <a:rPr lang="en-US" smtClean="0"/>
              <a:t>15</a:t>
            </a:fld>
            <a:endParaRPr lang="en-US"/>
          </a:p>
        </p:txBody>
      </p:sp>
    </p:spTree>
    <p:extLst>
      <p:ext uri="{BB962C8B-B14F-4D97-AF65-F5344CB8AC3E}">
        <p14:creationId xmlns:p14="http://schemas.microsoft.com/office/powerpoint/2010/main" val="2019475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159BE-4E6A-4968-8689-5A79345BB1FB}" type="slidenum">
              <a:rPr lang="en-US" smtClean="0"/>
              <a:t>16</a:t>
            </a:fld>
            <a:endParaRPr lang="en-US"/>
          </a:p>
        </p:txBody>
      </p:sp>
    </p:spTree>
    <p:extLst>
      <p:ext uri="{BB962C8B-B14F-4D97-AF65-F5344CB8AC3E}">
        <p14:creationId xmlns:p14="http://schemas.microsoft.com/office/powerpoint/2010/main" val="2192016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159BE-4E6A-4968-8689-5A79345BB1FB}" type="slidenum">
              <a:rPr lang="en-US" smtClean="0"/>
              <a:t>17</a:t>
            </a:fld>
            <a:endParaRPr lang="en-US"/>
          </a:p>
        </p:txBody>
      </p:sp>
    </p:spTree>
    <p:extLst>
      <p:ext uri="{BB962C8B-B14F-4D97-AF65-F5344CB8AC3E}">
        <p14:creationId xmlns:p14="http://schemas.microsoft.com/office/powerpoint/2010/main" val="3247117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159BE-4E6A-4968-8689-5A79345BB1FB}" type="slidenum">
              <a:rPr lang="en-US" smtClean="0"/>
              <a:t>18</a:t>
            </a:fld>
            <a:endParaRPr lang="en-US"/>
          </a:p>
        </p:txBody>
      </p:sp>
    </p:spTree>
    <p:extLst>
      <p:ext uri="{BB962C8B-B14F-4D97-AF65-F5344CB8AC3E}">
        <p14:creationId xmlns:p14="http://schemas.microsoft.com/office/powerpoint/2010/main" val="3531886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159BE-4E6A-4968-8689-5A79345BB1FB}" type="slidenum">
              <a:rPr lang="en-US" smtClean="0"/>
              <a:t>19</a:t>
            </a:fld>
            <a:endParaRPr lang="en-US"/>
          </a:p>
        </p:txBody>
      </p:sp>
    </p:spTree>
    <p:extLst>
      <p:ext uri="{BB962C8B-B14F-4D97-AF65-F5344CB8AC3E}">
        <p14:creationId xmlns:p14="http://schemas.microsoft.com/office/powerpoint/2010/main" val="2157603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159BE-4E6A-4968-8689-5A79345BB1FB}" type="slidenum">
              <a:rPr lang="en-US" smtClean="0"/>
              <a:t>2</a:t>
            </a:fld>
            <a:endParaRPr lang="en-US"/>
          </a:p>
        </p:txBody>
      </p:sp>
    </p:spTree>
    <p:extLst>
      <p:ext uri="{BB962C8B-B14F-4D97-AF65-F5344CB8AC3E}">
        <p14:creationId xmlns:p14="http://schemas.microsoft.com/office/powerpoint/2010/main" val="3880474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159BE-4E6A-4968-8689-5A79345BB1FB}" type="slidenum">
              <a:rPr lang="en-US" smtClean="0"/>
              <a:t>20</a:t>
            </a:fld>
            <a:endParaRPr lang="en-US"/>
          </a:p>
        </p:txBody>
      </p:sp>
    </p:spTree>
    <p:extLst>
      <p:ext uri="{BB962C8B-B14F-4D97-AF65-F5344CB8AC3E}">
        <p14:creationId xmlns:p14="http://schemas.microsoft.com/office/powerpoint/2010/main" val="2802658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159BE-4E6A-4968-8689-5A79345BB1FB}" type="slidenum">
              <a:rPr lang="en-US" smtClean="0"/>
              <a:t>21</a:t>
            </a:fld>
            <a:endParaRPr lang="en-US"/>
          </a:p>
        </p:txBody>
      </p:sp>
    </p:spTree>
    <p:extLst>
      <p:ext uri="{BB962C8B-B14F-4D97-AF65-F5344CB8AC3E}">
        <p14:creationId xmlns:p14="http://schemas.microsoft.com/office/powerpoint/2010/main" val="2378302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159BE-4E6A-4968-8689-5A79345BB1FB}" type="slidenum">
              <a:rPr lang="en-US" smtClean="0"/>
              <a:t>22</a:t>
            </a:fld>
            <a:endParaRPr lang="en-US"/>
          </a:p>
        </p:txBody>
      </p:sp>
    </p:spTree>
    <p:extLst>
      <p:ext uri="{BB962C8B-B14F-4D97-AF65-F5344CB8AC3E}">
        <p14:creationId xmlns:p14="http://schemas.microsoft.com/office/powerpoint/2010/main" val="4007240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159BE-4E6A-4968-8689-5A79345BB1FB}" type="slidenum">
              <a:rPr lang="en-US" smtClean="0"/>
              <a:t>23</a:t>
            </a:fld>
            <a:endParaRPr lang="en-US"/>
          </a:p>
        </p:txBody>
      </p:sp>
    </p:spTree>
    <p:extLst>
      <p:ext uri="{BB962C8B-B14F-4D97-AF65-F5344CB8AC3E}">
        <p14:creationId xmlns:p14="http://schemas.microsoft.com/office/powerpoint/2010/main" val="19309967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159BE-4E6A-4968-8689-5A79345BB1FB}" type="slidenum">
              <a:rPr lang="en-US" smtClean="0"/>
              <a:t>24</a:t>
            </a:fld>
            <a:endParaRPr lang="en-US"/>
          </a:p>
        </p:txBody>
      </p:sp>
    </p:spTree>
    <p:extLst>
      <p:ext uri="{BB962C8B-B14F-4D97-AF65-F5344CB8AC3E}">
        <p14:creationId xmlns:p14="http://schemas.microsoft.com/office/powerpoint/2010/main" val="936259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159BE-4E6A-4968-8689-5A79345BB1FB}" type="slidenum">
              <a:rPr lang="en-US" smtClean="0"/>
              <a:t>25</a:t>
            </a:fld>
            <a:endParaRPr lang="en-US"/>
          </a:p>
        </p:txBody>
      </p:sp>
    </p:spTree>
    <p:extLst>
      <p:ext uri="{BB962C8B-B14F-4D97-AF65-F5344CB8AC3E}">
        <p14:creationId xmlns:p14="http://schemas.microsoft.com/office/powerpoint/2010/main" val="1091004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159BE-4E6A-4968-8689-5A79345BB1FB}" type="slidenum">
              <a:rPr lang="en-US" smtClean="0"/>
              <a:t>26</a:t>
            </a:fld>
            <a:endParaRPr lang="en-US"/>
          </a:p>
        </p:txBody>
      </p:sp>
    </p:spTree>
    <p:extLst>
      <p:ext uri="{BB962C8B-B14F-4D97-AF65-F5344CB8AC3E}">
        <p14:creationId xmlns:p14="http://schemas.microsoft.com/office/powerpoint/2010/main" val="12294923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159BE-4E6A-4968-8689-5A79345BB1FB}" type="slidenum">
              <a:rPr lang="en-US" smtClean="0"/>
              <a:t>27</a:t>
            </a:fld>
            <a:endParaRPr lang="en-US"/>
          </a:p>
        </p:txBody>
      </p:sp>
    </p:spTree>
    <p:extLst>
      <p:ext uri="{BB962C8B-B14F-4D97-AF65-F5344CB8AC3E}">
        <p14:creationId xmlns:p14="http://schemas.microsoft.com/office/powerpoint/2010/main" val="3058144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159BE-4E6A-4968-8689-5A79345BB1FB}" type="slidenum">
              <a:rPr lang="en-US" smtClean="0"/>
              <a:t>28</a:t>
            </a:fld>
            <a:endParaRPr lang="en-US"/>
          </a:p>
        </p:txBody>
      </p:sp>
    </p:spTree>
    <p:extLst>
      <p:ext uri="{BB962C8B-B14F-4D97-AF65-F5344CB8AC3E}">
        <p14:creationId xmlns:p14="http://schemas.microsoft.com/office/powerpoint/2010/main" val="184267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159BE-4E6A-4968-8689-5A79345BB1FB}" type="slidenum">
              <a:rPr lang="en-US" smtClean="0"/>
              <a:t>29</a:t>
            </a:fld>
            <a:endParaRPr lang="en-US"/>
          </a:p>
        </p:txBody>
      </p:sp>
    </p:spTree>
    <p:extLst>
      <p:ext uri="{BB962C8B-B14F-4D97-AF65-F5344CB8AC3E}">
        <p14:creationId xmlns:p14="http://schemas.microsoft.com/office/powerpoint/2010/main" val="3091650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159BE-4E6A-4968-8689-5A79345BB1FB}" type="slidenum">
              <a:rPr lang="en-US" smtClean="0"/>
              <a:t>3</a:t>
            </a:fld>
            <a:endParaRPr lang="en-US"/>
          </a:p>
        </p:txBody>
      </p:sp>
    </p:spTree>
    <p:extLst>
      <p:ext uri="{BB962C8B-B14F-4D97-AF65-F5344CB8AC3E}">
        <p14:creationId xmlns:p14="http://schemas.microsoft.com/office/powerpoint/2010/main" val="3156792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159BE-4E6A-4968-8689-5A79345BB1FB}" type="slidenum">
              <a:rPr lang="en-US" smtClean="0"/>
              <a:t>30</a:t>
            </a:fld>
            <a:endParaRPr lang="en-US"/>
          </a:p>
        </p:txBody>
      </p:sp>
    </p:spTree>
    <p:extLst>
      <p:ext uri="{BB962C8B-B14F-4D97-AF65-F5344CB8AC3E}">
        <p14:creationId xmlns:p14="http://schemas.microsoft.com/office/powerpoint/2010/main" val="36966538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159BE-4E6A-4968-8689-5A79345BB1FB}" type="slidenum">
              <a:rPr lang="en-US" smtClean="0"/>
              <a:t>31</a:t>
            </a:fld>
            <a:endParaRPr lang="en-US"/>
          </a:p>
        </p:txBody>
      </p:sp>
    </p:spTree>
    <p:extLst>
      <p:ext uri="{BB962C8B-B14F-4D97-AF65-F5344CB8AC3E}">
        <p14:creationId xmlns:p14="http://schemas.microsoft.com/office/powerpoint/2010/main" val="1754691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159BE-4E6A-4968-8689-5A79345BB1FB}" type="slidenum">
              <a:rPr lang="en-US" smtClean="0"/>
              <a:t>32</a:t>
            </a:fld>
            <a:endParaRPr lang="en-US"/>
          </a:p>
        </p:txBody>
      </p:sp>
    </p:spTree>
    <p:extLst>
      <p:ext uri="{BB962C8B-B14F-4D97-AF65-F5344CB8AC3E}">
        <p14:creationId xmlns:p14="http://schemas.microsoft.com/office/powerpoint/2010/main" val="19616301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159BE-4E6A-4968-8689-5A79345BB1FB}" type="slidenum">
              <a:rPr lang="en-US" smtClean="0"/>
              <a:t>33</a:t>
            </a:fld>
            <a:endParaRPr lang="en-US"/>
          </a:p>
        </p:txBody>
      </p:sp>
    </p:spTree>
    <p:extLst>
      <p:ext uri="{BB962C8B-B14F-4D97-AF65-F5344CB8AC3E}">
        <p14:creationId xmlns:p14="http://schemas.microsoft.com/office/powerpoint/2010/main" val="12634108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159BE-4E6A-4968-8689-5A79345BB1FB}" type="slidenum">
              <a:rPr lang="en-US" smtClean="0"/>
              <a:t>34</a:t>
            </a:fld>
            <a:endParaRPr lang="en-US"/>
          </a:p>
        </p:txBody>
      </p:sp>
    </p:spTree>
    <p:extLst>
      <p:ext uri="{BB962C8B-B14F-4D97-AF65-F5344CB8AC3E}">
        <p14:creationId xmlns:p14="http://schemas.microsoft.com/office/powerpoint/2010/main" val="26002010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159BE-4E6A-4968-8689-5A79345BB1FB}" type="slidenum">
              <a:rPr lang="en-US" smtClean="0"/>
              <a:t>35</a:t>
            </a:fld>
            <a:endParaRPr lang="en-US"/>
          </a:p>
        </p:txBody>
      </p:sp>
    </p:spTree>
    <p:extLst>
      <p:ext uri="{BB962C8B-B14F-4D97-AF65-F5344CB8AC3E}">
        <p14:creationId xmlns:p14="http://schemas.microsoft.com/office/powerpoint/2010/main" val="16919436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159BE-4E6A-4968-8689-5A79345BB1FB}" type="slidenum">
              <a:rPr lang="en-US" smtClean="0"/>
              <a:t>36</a:t>
            </a:fld>
            <a:endParaRPr lang="en-US"/>
          </a:p>
        </p:txBody>
      </p:sp>
    </p:spTree>
    <p:extLst>
      <p:ext uri="{BB962C8B-B14F-4D97-AF65-F5344CB8AC3E}">
        <p14:creationId xmlns:p14="http://schemas.microsoft.com/office/powerpoint/2010/main" val="16589390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159BE-4E6A-4968-8689-5A79345BB1FB}" type="slidenum">
              <a:rPr lang="en-US" smtClean="0"/>
              <a:t>37</a:t>
            </a:fld>
            <a:endParaRPr lang="en-US"/>
          </a:p>
        </p:txBody>
      </p:sp>
    </p:spTree>
    <p:extLst>
      <p:ext uri="{BB962C8B-B14F-4D97-AF65-F5344CB8AC3E}">
        <p14:creationId xmlns:p14="http://schemas.microsoft.com/office/powerpoint/2010/main" val="23050387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159BE-4E6A-4968-8689-5A79345BB1FB}" type="slidenum">
              <a:rPr lang="en-US" smtClean="0"/>
              <a:t>38</a:t>
            </a:fld>
            <a:endParaRPr lang="en-US"/>
          </a:p>
        </p:txBody>
      </p:sp>
    </p:spTree>
    <p:extLst>
      <p:ext uri="{BB962C8B-B14F-4D97-AF65-F5344CB8AC3E}">
        <p14:creationId xmlns:p14="http://schemas.microsoft.com/office/powerpoint/2010/main" val="19975423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159BE-4E6A-4968-8689-5A79345BB1FB}" type="slidenum">
              <a:rPr lang="en-US" smtClean="0"/>
              <a:t>39</a:t>
            </a:fld>
            <a:endParaRPr lang="en-US"/>
          </a:p>
        </p:txBody>
      </p:sp>
    </p:spTree>
    <p:extLst>
      <p:ext uri="{BB962C8B-B14F-4D97-AF65-F5344CB8AC3E}">
        <p14:creationId xmlns:p14="http://schemas.microsoft.com/office/powerpoint/2010/main" val="2494451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159BE-4E6A-4968-8689-5A79345BB1FB}" type="slidenum">
              <a:rPr lang="en-US" smtClean="0"/>
              <a:t>4</a:t>
            </a:fld>
            <a:endParaRPr lang="en-US"/>
          </a:p>
        </p:txBody>
      </p:sp>
    </p:spTree>
    <p:extLst>
      <p:ext uri="{BB962C8B-B14F-4D97-AF65-F5344CB8AC3E}">
        <p14:creationId xmlns:p14="http://schemas.microsoft.com/office/powerpoint/2010/main" val="38507668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159BE-4E6A-4968-8689-5A79345BB1FB}" type="slidenum">
              <a:rPr lang="en-US" smtClean="0"/>
              <a:t>40</a:t>
            </a:fld>
            <a:endParaRPr lang="en-US"/>
          </a:p>
        </p:txBody>
      </p:sp>
    </p:spTree>
    <p:extLst>
      <p:ext uri="{BB962C8B-B14F-4D97-AF65-F5344CB8AC3E}">
        <p14:creationId xmlns:p14="http://schemas.microsoft.com/office/powerpoint/2010/main" val="25472285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159BE-4E6A-4968-8689-5A79345BB1FB}" type="slidenum">
              <a:rPr lang="en-US" smtClean="0"/>
              <a:t>41</a:t>
            </a:fld>
            <a:endParaRPr lang="en-US"/>
          </a:p>
        </p:txBody>
      </p:sp>
    </p:spTree>
    <p:extLst>
      <p:ext uri="{BB962C8B-B14F-4D97-AF65-F5344CB8AC3E}">
        <p14:creationId xmlns:p14="http://schemas.microsoft.com/office/powerpoint/2010/main" val="30043818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159BE-4E6A-4968-8689-5A79345BB1FB}" type="slidenum">
              <a:rPr lang="en-US" smtClean="0"/>
              <a:t>42</a:t>
            </a:fld>
            <a:endParaRPr lang="en-US"/>
          </a:p>
        </p:txBody>
      </p:sp>
    </p:spTree>
    <p:extLst>
      <p:ext uri="{BB962C8B-B14F-4D97-AF65-F5344CB8AC3E}">
        <p14:creationId xmlns:p14="http://schemas.microsoft.com/office/powerpoint/2010/main" val="4896703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C159BE-4E6A-4968-8689-5A79345BB1FB}" type="slidenum">
              <a:rPr lang="en-US" smtClean="0"/>
              <a:t>43</a:t>
            </a:fld>
            <a:endParaRPr lang="en-US"/>
          </a:p>
        </p:txBody>
      </p:sp>
    </p:spTree>
    <p:extLst>
      <p:ext uri="{BB962C8B-B14F-4D97-AF65-F5344CB8AC3E}">
        <p14:creationId xmlns:p14="http://schemas.microsoft.com/office/powerpoint/2010/main" val="26502173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159BE-4E6A-4968-8689-5A79345BB1FB}" type="slidenum">
              <a:rPr lang="en-US" smtClean="0"/>
              <a:t>44</a:t>
            </a:fld>
            <a:endParaRPr lang="en-US"/>
          </a:p>
        </p:txBody>
      </p:sp>
    </p:spTree>
    <p:extLst>
      <p:ext uri="{BB962C8B-B14F-4D97-AF65-F5344CB8AC3E}">
        <p14:creationId xmlns:p14="http://schemas.microsoft.com/office/powerpoint/2010/main" val="4722004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159BE-4E6A-4968-8689-5A79345BB1FB}" type="slidenum">
              <a:rPr lang="en-US" smtClean="0"/>
              <a:t>45</a:t>
            </a:fld>
            <a:endParaRPr lang="en-US"/>
          </a:p>
        </p:txBody>
      </p:sp>
    </p:spTree>
    <p:extLst>
      <p:ext uri="{BB962C8B-B14F-4D97-AF65-F5344CB8AC3E}">
        <p14:creationId xmlns:p14="http://schemas.microsoft.com/office/powerpoint/2010/main" val="39058253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159BE-4E6A-4968-8689-5A79345BB1FB}" type="slidenum">
              <a:rPr lang="en-US" smtClean="0"/>
              <a:t>46</a:t>
            </a:fld>
            <a:endParaRPr lang="en-US"/>
          </a:p>
        </p:txBody>
      </p:sp>
    </p:spTree>
    <p:extLst>
      <p:ext uri="{BB962C8B-B14F-4D97-AF65-F5344CB8AC3E}">
        <p14:creationId xmlns:p14="http://schemas.microsoft.com/office/powerpoint/2010/main" val="4067826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159BE-4E6A-4968-8689-5A79345BB1FB}" type="slidenum">
              <a:rPr lang="en-US" smtClean="0"/>
              <a:t>47</a:t>
            </a:fld>
            <a:endParaRPr lang="en-US"/>
          </a:p>
        </p:txBody>
      </p:sp>
    </p:spTree>
    <p:extLst>
      <p:ext uri="{BB962C8B-B14F-4D97-AF65-F5344CB8AC3E}">
        <p14:creationId xmlns:p14="http://schemas.microsoft.com/office/powerpoint/2010/main" val="33733273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159BE-4E6A-4968-8689-5A79345BB1FB}" type="slidenum">
              <a:rPr lang="en-US" smtClean="0"/>
              <a:t>48</a:t>
            </a:fld>
            <a:endParaRPr lang="en-US"/>
          </a:p>
        </p:txBody>
      </p:sp>
    </p:spTree>
    <p:extLst>
      <p:ext uri="{BB962C8B-B14F-4D97-AF65-F5344CB8AC3E}">
        <p14:creationId xmlns:p14="http://schemas.microsoft.com/office/powerpoint/2010/main" val="4537719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Dash Cams</a:t>
            </a:r>
            <a:r>
              <a:rPr lang="en-US" baseline="0" dirty="0"/>
              <a:t> – CD-R DVD-R cost</a:t>
            </a:r>
            <a:endParaRPr lang="en-US" dirty="0"/>
          </a:p>
        </p:txBody>
      </p:sp>
      <p:sp>
        <p:nvSpPr>
          <p:cNvPr id="4" name="Slide Number Placeholder 3"/>
          <p:cNvSpPr>
            <a:spLocks noGrp="1"/>
          </p:cNvSpPr>
          <p:nvPr>
            <p:ph type="sldNum" sz="quarter" idx="10"/>
          </p:nvPr>
        </p:nvSpPr>
        <p:spPr/>
        <p:txBody>
          <a:bodyPr/>
          <a:lstStyle/>
          <a:p>
            <a:fld id="{47C159BE-4E6A-4968-8689-5A79345BB1FB}" type="slidenum">
              <a:rPr lang="en-US" smtClean="0"/>
              <a:t>49</a:t>
            </a:fld>
            <a:endParaRPr lang="en-US"/>
          </a:p>
        </p:txBody>
      </p:sp>
    </p:spTree>
    <p:extLst>
      <p:ext uri="{BB962C8B-B14F-4D97-AF65-F5344CB8AC3E}">
        <p14:creationId xmlns:p14="http://schemas.microsoft.com/office/powerpoint/2010/main" val="3015993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159BE-4E6A-4968-8689-5A79345BB1FB}" type="slidenum">
              <a:rPr lang="en-US" smtClean="0"/>
              <a:t>5</a:t>
            </a:fld>
            <a:endParaRPr lang="en-US"/>
          </a:p>
        </p:txBody>
      </p:sp>
    </p:spTree>
    <p:extLst>
      <p:ext uri="{BB962C8B-B14F-4D97-AF65-F5344CB8AC3E}">
        <p14:creationId xmlns:p14="http://schemas.microsoft.com/office/powerpoint/2010/main" val="2512340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159BE-4E6A-4968-8689-5A79345BB1FB}" type="slidenum">
              <a:rPr lang="en-US" smtClean="0"/>
              <a:t>6</a:t>
            </a:fld>
            <a:endParaRPr lang="en-US"/>
          </a:p>
        </p:txBody>
      </p:sp>
    </p:spTree>
    <p:extLst>
      <p:ext uri="{BB962C8B-B14F-4D97-AF65-F5344CB8AC3E}">
        <p14:creationId xmlns:p14="http://schemas.microsoft.com/office/powerpoint/2010/main" val="1020471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159BE-4E6A-4968-8689-5A79345BB1FB}" type="slidenum">
              <a:rPr lang="en-US" smtClean="0"/>
              <a:t>7</a:t>
            </a:fld>
            <a:endParaRPr lang="en-US"/>
          </a:p>
        </p:txBody>
      </p:sp>
    </p:spTree>
    <p:extLst>
      <p:ext uri="{BB962C8B-B14F-4D97-AF65-F5344CB8AC3E}">
        <p14:creationId xmlns:p14="http://schemas.microsoft.com/office/powerpoint/2010/main" val="3706320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159BE-4E6A-4968-8689-5A79345BB1FB}" type="slidenum">
              <a:rPr lang="en-US" smtClean="0"/>
              <a:t>8</a:t>
            </a:fld>
            <a:endParaRPr lang="en-US"/>
          </a:p>
        </p:txBody>
      </p:sp>
    </p:spTree>
    <p:extLst>
      <p:ext uri="{BB962C8B-B14F-4D97-AF65-F5344CB8AC3E}">
        <p14:creationId xmlns:p14="http://schemas.microsoft.com/office/powerpoint/2010/main" val="2353685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159BE-4E6A-4968-8689-5A79345BB1FB}" type="slidenum">
              <a:rPr lang="en-US" smtClean="0"/>
              <a:t>9</a:t>
            </a:fld>
            <a:endParaRPr lang="en-US"/>
          </a:p>
        </p:txBody>
      </p:sp>
    </p:spTree>
    <p:extLst>
      <p:ext uri="{BB962C8B-B14F-4D97-AF65-F5344CB8AC3E}">
        <p14:creationId xmlns:p14="http://schemas.microsoft.com/office/powerpoint/2010/main" val="826991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708071-71AB-41A2-9761-C9DFD6D68FA8}"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5F95C-C402-4FE4-B503-EADD15422629}"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708071-71AB-41A2-9761-C9DFD6D68FA8}"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5F95C-C402-4FE4-B503-EADD1542262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708071-71AB-41A2-9761-C9DFD6D68FA8}"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5F95C-C402-4FE4-B503-EADD1542262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708071-71AB-41A2-9761-C9DFD6D68FA8}"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5F95C-C402-4FE4-B503-EADD1542262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708071-71AB-41A2-9761-C9DFD6D68FA8}"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5F95C-C402-4FE4-B503-EADD15422629}"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708071-71AB-41A2-9761-C9DFD6D68FA8}"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B5F95C-C402-4FE4-B503-EADD1542262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708071-71AB-41A2-9761-C9DFD6D68FA8}" type="datetimeFigureOut">
              <a:rPr lang="en-US" smtClean="0"/>
              <a:t>10/20/2020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B5F95C-C402-4FE4-B503-EADD15422629}"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708071-71AB-41A2-9761-C9DFD6D68FA8}" type="datetimeFigureOut">
              <a:rPr lang="en-US" smtClean="0"/>
              <a:t>10/20/2020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B5F95C-C402-4FE4-B503-EADD1542262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708071-71AB-41A2-9761-C9DFD6D68FA8}" type="datetimeFigureOut">
              <a:rPr lang="en-US" smtClean="0"/>
              <a:t>10/20/2020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B5F95C-C402-4FE4-B503-EADD1542262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708071-71AB-41A2-9761-C9DFD6D68FA8}"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B5F95C-C402-4FE4-B503-EADD15422629}"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708071-71AB-41A2-9761-C9DFD6D68FA8}"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B5F95C-C402-4FE4-B503-EADD1542262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B708071-71AB-41A2-9761-C9DFD6D68FA8}" type="datetimeFigureOut">
              <a:rPr lang="en-US" smtClean="0"/>
              <a:t>10/20/2020</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9B5F95C-C402-4FE4-B503-EADD1542262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848600" cy="2232025"/>
          </a:xfrm>
        </p:spPr>
        <p:txBody>
          <a:bodyPr/>
          <a:lstStyle/>
          <a:p>
            <a:r>
              <a:rPr lang="en-US" sz="3600" cap="none" dirty="0"/>
              <a:t>Oklahoma Open Meeting Act &amp;</a:t>
            </a:r>
            <a:br>
              <a:rPr lang="en-US" sz="3600" cap="none" dirty="0"/>
            </a:br>
            <a:r>
              <a:rPr lang="en-US" sz="3600" cap="none" dirty="0"/>
              <a:t>Open Records Act</a:t>
            </a:r>
            <a:br>
              <a:rPr lang="en-US" sz="3600" cap="none" dirty="0"/>
            </a:br>
            <a:r>
              <a:rPr lang="en-US" sz="3600" cap="none" dirty="0"/>
              <a:t>For Police Chiefs &amp; Command Staff</a:t>
            </a:r>
            <a:endParaRPr lang="en-US" sz="3600" dirty="0"/>
          </a:p>
        </p:txBody>
      </p:sp>
      <p:sp>
        <p:nvSpPr>
          <p:cNvPr id="3" name="Subtitle 2"/>
          <p:cNvSpPr>
            <a:spLocks noGrp="1"/>
          </p:cNvSpPr>
          <p:nvPr>
            <p:ph type="subTitle" idx="1"/>
          </p:nvPr>
        </p:nvSpPr>
        <p:spPr>
          <a:xfrm>
            <a:off x="706821" y="3572314"/>
            <a:ext cx="5791200" cy="3133286"/>
          </a:xfrm>
        </p:spPr>
        <p:txBody>
          <a:bodyPr>
            <a:noAutofit/>
          </a:bodyPr>
          <a:lstStyle/>
          <a:p>
            <a:r>
              <a:rPr lang="en-US" sz="2800" b="1" dirty="0">
                <a:solidFill>
                  <a:schemeClr val="tx1"/>
                </a:solidFill>
                <a:latin typeface="Calibri" panose="020F0502020204030204" pitchFamily="34" charset="0"/>
              </a:rPr>
              <a:t>Matt Love</a:t>
            </a:r>
          </a:p>
          <a:p>
            <a:pPr>
              <a:spcBef>
                <a:spcPts val="0"/>
              </a:spcBef>
            </a:pPr>
            <a:r>
              <a:rPr lang="en-US" sz="2800" b="1" dirty="0">
                <a:solidFill>
                  <a:schemeClr val="tx1"/>
                </a:solidFill>
                <a:latin typeface="Calibri" panose="020F0502020204030204" pitchFamily="34" charset="0"/>
              </a:rPr>
              <a:t>Claims Director &amp; </a:t>
            </a:r>
          </a:p>
          <a:p>
            <a:pPr>
              <a:spcBef>
                <a:spcPts val="0"/>
              </a:spcBef>
            </a:pPr>
            <a:r>
              <a:rPr lang="en-US" sz="2800" b="1" dirty="0">
                <a:solidFill>
                  <a:schemeClr val="tx1"/>
                </a:solidFill>
                <a:latin typeface="Calibri" panose="020F0502020204030204" pitchFamily="34" charset="0"/>
              </a:rPr>
              <a:t>Dep. General Counsel</a:t>
            </a:r>
          </a:p>
          <a:p>
            <a:pPr>
              <a:spcBef>
                <a:spcPts val="0"/>
              </a:spcBef>
            </a:pPr>
            <a:endParaRPr lang="en-US" sz="2800" b="1" dirty="0">
              <a:solidFill>
                <a:schemeClr val="tx1"/>
              </a:solidFill>
              <a:latin typeface="Calibri" panose="020F0502020204030204" pitchFamily="34" charset="0"/>
            </a:endParaRPr>
          </a:p>
          <a:p>
            <a:pPr>
              <a:spcBef>
                <a:spcPts val="0"/>
              </a:spcBef>
            </a:pPr>
            <a:r>
              <a:rPr lang="en-US" sz="2800" b="1" dirty="0">
                <a:solidFill>
                  <a:schemeClr val="tx1"/>
                </a:solidFill>
                <a:latin typeface="Calibri" panose="020F0502020204030204" pitchFamily="34" charset="0"/>
              </a:rPr>
              <a:t>405.657.1417</a:t>
            </a:r>
          </a:p>
          <a:p>
            <a:pPr>
              <a:spcBef>
                <a:spcPts val="0"/>
              </a:spcBef>
            </a:pPr>
            <a:r>
              <a:rPr lang="en-US" sz="2800" b="1" dirty="0">
                <a:solidFill>
                  <a:schemeClr val="tx1"/>
                </a:solidFill>
                <a:latin typeface="Calibri" panose="020F0502020204030204" pitchFamily="34" charset="0"/>
              </a:rPr>
              <a:t>mlove@omag.org</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1902" t="65789" r="4787" b="17764"/>
          <a:stretch/>
        </p:blipFill>
        <p:spPr>
          <a:xfrm>
            <a:off x="706821" y="4910357"/>
            <a:ext cx="1920240" cy="457200"/>
          </a:xfrm>
          <a:prstGeom prst="rect">
            <a:avLst/>
          </a:prstGeom>
        </p:spPr>
      </p:pic>
    </p:spTree>
    <p:extLst>
      <p:ext uri="{BB962C8B-B14F-4D97-AF65-F5344CB8AC3E}">
        <p14:creationId xmlns:p14="http://schemas.microsoft.com/office/powerpoint/2010/main" val="1866499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OMA 101</a:t>
            </a:r>
          </a:p>
        </p:txBody>
      </p:sp>
      <p:sp>
        <p:nvSpPr>
          <p:cNvPr id="3" name="Content Placeholder 2"/>
          <p:cNvSpPr>
            <a:spLocks noGrp="1"/>
          </p:cNvSpPr>
          <p:nvPr>
            <p:ph idx="1"/>
          </p:nvPr>
        </p:nvSpPr>
        <p:spPr>
          <a:xfrm>
            <a:off x="457200" y="1600200"/>
            <a:ext cx="8580268" cy="5181600"/>
          </a:xfrm>
        </p:spPr>
        <p:txBody>
          <a:bodyPr>
            <a:normAutofit/>
          </a:bodyPr>
          <a:lstStyle/>
          <a:p>
            <a:r>
              <a:rPr lang="en-US" dirty="0"/>
              <a:t>Agenda Requirements</a:t>
            </a:r>
          </a:p>
          <a:p>
            <a:pPr lvl="1">
              <a:spcBef>
                <a:spcPts val="1800"/>
              </a:spcBef>
            </a:pPr>
            <a:r>
              <a:rPr lang="en-US" dirty="0"/>
              <a:t>If an executive session will be conducted, agenda must contain:</a:t>
            </a:r>
          </a:p>
          <a:p>
            <a:pPr lvl="2">
              <a:spcBef>
                <a:spcPts val="1800"/>
              </a:spcBef>
            </a:pPr>
            <a:r>
              <a:rPr lang="en-US" sz="2000" dirty="0"/>
              <a:t>Sufficient information for the public to ascertain that an executive session will be proposed;</a:t>
            </a:r>
          </a:p>
          <a:p>
            <a:pPr lvl="2">
              <a:spcBef>
                <a:spcPts val="1800"/>
              </a:spcBef>
            </a:pPr>
            <a:r>
              <a:rPr lang="en-US" sz="2000" dirty="0"/>
              <a:t>Identify the items of business and purposes of the executive session; and</a:t>
            </a:r>
          </a:p>
          <a:p>
            <a:pPr lvl="2">
              <a:spcBef>
                <a:spcPts val="1800"/>
              </a:spcBef>
            </a:pPr>
            <a:r>
              <a:rPr lang="en-US" sz="2000" dirty="0"/>
              <a:t>State specifically the provision of 25 O.S §307 authorizing the executive session.</a:t>
            </a:r>
          </a:p>
        </p:txBody>
      </p:sp>
    </p:spTree>
    <p:extLst>
      <p:ext uri="{BB962C8B-B14F-4D97-AF65-F5344CB8AC3E}">
        <p14:creationId xmlns:p14="http://schemas.microsoft.com/office/powerpoint/2010/main" val="216879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iterate type="lt">
                                    <p:tmPct val="2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1530"/>
                            </p:stCondLst>
                            <p:childTnLst>
                              <p:par>
                                <p:cTn id="9" presetID="10" presetClass="entr" presetSubtype="0" fill="hold" nodeType="afterEffect">
                                  <p:stCondLst>
                                    <p:cond delay="500"/>
                                  </p:stCondLst>
                                  <p:iterate type="lt">
                                    <p:tmPct val="2000"/>
                                  </p:iterate>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3330"/>
                            </p:stCondLst>
                            <p:childTnLst>
                              <p:par>
                                <p:cTn id="13" presetID="10" presetClass="entr" presetSubtype="0" fill="hold" nodeType="afterEffect">
                                  <p:stCondLst>
                                    <p:cond delay="500"/>
                                  </p:stCondLst>
                                  <p:iterate type="lt">
                                    <p:tmPct val="2000"/>
                                  </p:iterate>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4940"/>
                            </p:stCondLst>
                            <p:childTnLst>
                              <p:par>
                                <p:cTn id="17" presetID="10" presetClass="entr" presetSubtype="0" fill="hold" nodeType="afterEffect">
                                  <p:stCondLst>
                                    <p:cond delay="500"/>
                                  </p:stCondLst>
                                  <p:iterate type="lt">
                                    <p:tmPct val="2000"/>
                                  </p:iterate>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OMA 101</a:t>
            </a:r>
          </a:p>
        </p:txBody>
      </p:sp>
      <p:sp>
        <p:nvSpPr>
          <p:cNvPr id="3" name="Content Placeholder 2"/>
          <p:cNvSpPr>
            <a:spLocks noGrp="1"/>
          </p:cNvSpPr>
          <p:nvPr>
            <p:ph idx="1"/>
          </p:nvPr>
        </p:nvSpPr>
        <p:spPr>
          <a:xfrm>
            <a:off x="457200" y="1600200"/>
            <a:ext cx="8580268" cy="5181600"/>
          </a:xfrm>
        </p:spPr>
        <p:txBody>
          <a:bodyPr>
            <a:normAutofit/>
          </a:bodyPr>
          <a:lstStyle/>
          <a:p>
            <a:r>
              <a:rPr lang="en-US" dirty="0"/>
              <a:t>Agenda Requirements</a:t>
            </a:r>
          </a:p>
          <a:p>
            <a:pPr lvl="1">
              <a:spcBef>
                <a:spcPts val="1800"/>
              </a:spcBef>
            </a:pPr>
            <a:r>
              <a:rPr lang="en-US" dirty="0"/>
              <a:t>Common Executive Sessions under §307:</a:t>
            </a:r>
          </a:p>
          <a:p>
            <a:pPr lvl="2">
              <a:spcBef>
                <a:spcPts val="1800"/>
              </a:spcBef>
            </a:pPr>
            <a:r>
              <a:rPr lang="en-US" sz="2000" dirty="0"/>
              <a:t>(B)(1):	Employment of a specific person/position</a:t>
            </a:r>
          </a:p>
          <a:p>
            <a:pPr lvl="2">
              <a:spcBef>
                <a:spcPts val="1800"/>
              </a:spcBef>
            </a:pPr>
            <a:r>
              <a:rPr lang="en-US" sz="2000" dirty="0"/>
              <a:t>(B)(2):	Union negotiations</a:t>
            </a:r>
          </a:p>
          <a:p>
            <a:pPr lvl="2">
              <a:spcBef>
                <a:spcPts val="1800"/>
              </a:spcBef>
            </a:pPr>
            <a:r>
              <a:rPr lang="en-US" sz="2000" dirty="0"/>
              <a:t>(B)(4):	Attorney-Client privilege on litigation, claim or investigation</a:t>
            </a:r>
          </a:p>
          <a:p>
            <a:pPr lvl="2">
              <a:spcBef>
                <a:spcPts val="1800"/>
              </a:spcBef>
            </a:pPr>
            <a:r>
              <a:rPr lang="en-US" sz="2000" dirty="0"/>
              <a:t>(B)(3):	Purchase or appraisal of real property</a:t>
            </a:r>
          </a:p>
          <a:p>
            <a:pPr lvl="1">
              <a:spcBef>
                <a:spcPts val="1800"/>
              </a:spcBef>
            </a:pPr>
            <a:r>
              <a:rPr lang="en-US" sz="2200" dirty="0"/>
              <a:t>Discussion only</a:t>
            </a:r>
          </a:p>
          <a:p>
            <a:pPr lvl="2">
              <a:spcBef>
                <a:spcPts val="1800"/>
              </a:spcBef>
            </a:pPr>
            <a:r>
              <a:rPr lang="en-US" sz="2000" dirty="0"/>
              <a:t>No votes in E.S.</a:t>
            </a:r>
          </a:p>
          <a:p>
            <a:pPr lvl="2">
              <a:spcBef>
                <a:spcPts val="1800"/>
              </a:spcBef>
            </a:pPr>
            <a:r>
              <a:rPr lang="en-US" sz="2000" dirty="0"/>
              <a:t>Must take minutes which are confidential unless E.S. was illegal</a:t>
            </a:r>
          </a:p>
        </p:txBody>
      </p:sp>
    </p:spTree>
    <p:extLst>
      <p:ext uri="{BB962C8B-B14F-4D97-AF65-F5344CB8AC3E}">
        <p14:creationId xmlns:p14="http://schemas.microsoft.com/office/powerpoint/2010/main" val="265267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iterate type="lt">
                                    <p:tmPct val="2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1320"/>
                            </p:stCondLst>
                            <p:childTnLst>
                              <p:par>
                                <p:cTn id="9" presetID="10" presetClass="entr" presetSubtype="0" fill="hold" nodeType="afterEffect">
                                  <p:stCondLst>
                                    <p:cond delay="500"/>
                                  </p:stCondLst>
                                  <p:iterate type="lt">
                                    <p:tmPct val="2000"/>
                                  </p:iterate>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2740"/>
                            </p:stCondLst>
                            <p:childTnLst>
                              <p:par>
                                <p:cTn id="13" presetID="10" presetClass="entr" presetSubtype="0" fill="hold" nodeType="afterEffect">
                                  <p:stCondLst>
                                    <p:cond delay="500"/>
                                  </p:stCondLst>
                                  <p:iterate type="lt">
                                    <p:tmPct val="2000"/>
                                  </p:iterate>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3970"/>
                            </p:stCondLst>
                            <p:childTnLst>
                              <p:par>
                                <p:cTn id="17" presetID="10" presetClass="entr" presetSubtype="0" fill="hold" nodeType="afterEffect">
                                  <p:stCondLst>
                                    <p:cond delay="500"/>
                                  </p:stCondLst>
                                  <p:iterate type="lt">
                                    <p:tmPct val="2000"/>
                                  </p:iterate>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5600"/>
                            </p:stCondLst>
                            <p:childTnLst>
                              <p:par>
                                <p:cTn id="21" presetID="10" presetClass="entr" presetSubtype="0" fill="hold" nodeType="afterEffect">
                                  <p:stCondLst>
                                    <p:cond delay="500"/>
                                  </p:stCondLst>
                                  <p:iterate type="lt">
                                    <p:tmPct val="2000"/>
                                  </p:iterate>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iterate type="lt">
                                    <p:tmPct val="2000"/>
                                  </p:iterate>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par>
                          <p:cTn id="29" fill="hold">
                            <p:stCondLst>
                              <p:cond delay="630"/>
                            </p:stCondLst>
                            <p:childTnLst>
                              <p:par>
                                <p:cTn id="30" presetID="10" presetClass="entr" presetSubtype="0" fill="hold" nodeType="afterEffect">
                                  <p:stCondLst>
                                    <p:cond delay="500"/>
                                  </p:stCondLst>
                                  <p:iterate type="lt">
                                    <p:tmPct val="2000"/>
                                  </p:iterate>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par>
                          <p:cTn id="33" fill="hold">
                            <p:stCondLst>
                              <p:cond delay="1750"/>
                            </p:stCondLst>
                            <p:childTnLst>
                              <p:par>
                                <p:cTn id="34" presetID="10" presetClass="entr" presetSubtype="0" fill="hold" nodeType="afterEffect">
                                  <p:stCondLst>
                                    <p:cond delay="500"/>
                                  </p:stCondLst>
                                  <p:iterate type="lt">
                                    <p:tmPct val="2000"/>
                                  </p:iterate>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OMA 101</a:t>
            </a:r>
          </a:p>
        </p:txBody>
      </p:sp>
      <p:sp>
        <p:nvSpPr>
          <p:cNvPr id="3" name="Content Placeholder 2"/>
          <p:cNvSpPr>
            <a:spLocks noGrp="1"/>
          </p:cNvSpPr>
          <p:nvPr>
            <p:ph idx="1"/>
          </p:nvPr>
        </p:nvSpPr>
        <p:spPr>
          <a:xfrm>
            <a:off x="457200" y="1600200"/>
            <a:ext cx="8580268" cy="5181600"/>
          </a:xfrm>
        </p:spPr>
        <p:txBody>
          <a:bodyPr>
            <a:normAutofit/>
          </a:bodyPr>
          <a:lstStyle/>
          <a:p>
            <a:pPr>
              <a:spcBef>
                <a:spcPts val="1800"/>
              </a:spcBef>
            </a:pPr>
            <a:r>
              <a:rPr lang="en-US" dirty="0"/>
              <a:t>Criminal Violation of the OMA: Willful violation is a misdemeanor ($500 fine, 1 year in county)</a:t>
            </a:r>
          </a:p>
          <a:p>
            <a:pPr>
              <a:spcBef>
                <a:spcPts val="1800"/>
              </a:spcBef>
            </a:pPr>
            <a:r>
              <a:rPr lang="en-US" dirty="0"/>
              <a:t>Civil Violation:</a:t>
            </a:r>
          </a:p>
          <a:p>
            <a:pPr lvl="1">
              <a:spcBef>
                <a:spcPts val="1800"/>
              </a:spcBef>
            </a:pPr>
            <a:r>
              <a:rPr lang="en-US" dirty="0"/>
              <a:t>Any action taken in willful violation of the OMA is invalid</a:t>
            </a:r>
          </a:p>
          <a:p>
            <a:pPr lvl="1">
              <a:spcBef>
                <a:spcPts val="1800"/>
              </a:spcBef>
            </a:pPr>
            <a:r>
              <a:rPr lang="en-US" dirty="0"/>
              <a:t>Any person can seek Declaratory Judgment in District Court.</a:t>
            </a:r>
          </a:p>
          <a:p>
            <a:pPr lvl="1">
              <a:spcBef>
                <a:spcPts val="1800"/>
              </a:spcBef>
            </a:pPr>
            <a:r>
              <a:rPr lang="en-US" dirty="0"/>
              <a:t>Attorney fee case for prevailing citizen.</a:t>
            </a:r>
          </a:p>
          <a:p>
            <a:pPr lvl="1">
              <a:spcBef>
                <a:spcPts val="1800"/>
              </a:spcBef>
            </a:pPr>
            <a:r>
              <a:rPr lang="en-US" dirty="0"/>
              <a:t>Attorney fee case for City if the suit was clearly frivolous.</a:t>
            </a:r>
          </a:p>
          <a:p>
            <a:pPr lvl="1">
              <a:spcBef>
                <a:spcPts val="1800"/>
              </a:spcBef>
            </a:pPr>
            <a:r>
              <a:rPr lang="en-US" b="1" dirty="0"/>
              <a:t>Ratification</a:t>
            </a:r>
            <a:r>
              <a:rPr lang="en-US" dirty="0"/>
              <a:t>: OMA challenge mooted if the action was taken up at a future meeting with a proper agenda and full discussion. </a:t>
            </a:r>
            <a:r>
              <a:rPr lang="en-US" u="sng" dirty="0"/>
              <a:t>State ex rel. Trimble v. City of Moore</a:t>
            </a:r>
            <a:r>
              <a:rPr lang="en-US" dirty="0"/>
              <a:t>, 1991 OK 97, 818 P.2d 889.</a:t>
            </a:r>
          </a:p>
        </p:txBody>
      </p:sp>
    </p:spTree>
    <p:extLst>
      <p:ext uri="{BB962C8B-B14F-4D97-AF65-F5344CB8AC3E}">
        <p14:creationId xmlns:p14="http://schemas.microsoft.com/office/powerpoint/2010/main" val="195317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iterate type="lt">
                                    <p:tmPct val="2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2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640"/>
                            </p:stCondLst>
                            <p:childTnLst>
                              <p:par>
                                <p:cTn id="14" presetID="10" presetClass="entr" presetSubtype="0" fill="hold" nodeType="afterEffect">
                                  <p:stCondLst>
                                    <p:cond delay="500"/>
                                  </p:stCondLst>
                                  <p:iterate type="lt">
                                    <p:tmPct val="2000"/>
                                  </p:iterate>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2120"/>
                            </p:stCondLst>
                            <p:childTnLst>
                              <p:par>
                                <p:cTn id="18" presetID="10" presetClass="entr" presetSubtype="0" fill="hold" nodeType="afterEffect">
                                  <p:stCondLst>
                                    <p:cond delay="500"/>
                                  </p:stCondLst>
                                  <p:iterate type="lt">
                                    <p:tmPct val="2000"/>
                                  </p:iterate>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iterate type="lt">
                                    <p:tmPct val="2000"/>
                                  </p:iterate>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850"/>
                            </p:stCondLst>
                            <p:childTnLst>
                              <p:par>
                                <p:cTn id="27" presetID="10" presetClass="entr" presetSubtype="0" fill="hold" nodeType="afterEffect">
                                  <p:stCondLst>
                                    <p:cond delay="500"/>
                                  </p:stCondLst>
                                  <p:iterate type="lt">
                                    <p:tmPct val="2000"/>
                                  </p:iterate>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iterate type="lt">
                                    <p:tmPct val="2000"/>
                                  </p:iterate>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OMA 101</a:t>
            </a:r>
          </a:p>
        </p:txBody>
      </p:sp>
      <p:sp>
        <p:nvSpPr>
          <p:cNvPr id="3" name="Content Placeholder 2"/>
          <p:cNvSpPr>
            <a:spLocks noGrp="1"/>
          </p:cNvSpPr>
          <p:nvPr>
            <p:ph idx="1"/>
          </p:nvPr>
        </p:nvSpPr>
        <p:spPr>
          <a:xfrm>
            <a:off x="457200" y="1600200"/>
            <a:ext cx="8580268" cy="5257800"/>
          </a:xfrm>
        </p:spPr>
        <p:txBody>
          <a:bodyPr>
            <a:normAutofit/>
          </a:bodyPr>
          <a:lstStyle/>
          <a:p>
            <a:pPr>
              <a:spcBef>
                <a:spcPts val="1800"/>
              </a:spcBef>
            </a:pPr>
            <a:r>
              <a:rPr lang="en-US" dirty="0"/>
              <a:t>Criminal Violation of the OMA: Willful violation is a misdemeanor ($500 fine, 1 year in county)</a:t>
            </a:r>
          </a:p>
          <a:p>
            <a:pPr>
              <a:spcBef>
                <a:spcPts val="1800"/>
              </a:spcBef>
            </a:pPr>
            <a:r>
              <a:rPr lang="en-US" dirty="0"/>
              <a:t>Civil Violation:</a:t>
            </a:r>
          </a:p>
          <a:p>
            <a:pPr lvl="1">
              <a:spcBef>
                <a:spcPts val="1800"/>
              </a:spcBef>
            </a:pPr>
            <a:r>
              <a:rPr lang="en-US" dirty="0"/>
              <a:t>Civil vs. Criminal Willfulness: Intent vs. Statutory Construction</a:t>
            </a:r>
          </a:p>
          <a:p>
            <a:pPr marL="914400" lvl="1" indent="-182563">
              <a:spcBef>
                <a:spcPts val="1800"/>
              </a:spcBef>
            </a:pPr>
            <a:r>
              <a:rPr lang="en-US" dirty="0"/>
              <a:t>Malum prohibitum offense so specific criminal intent not required. </a:t>
            </a:r>
            <a:r>
              <a:rPr lang="en-US" u="sng" dirty="0" err="1"/>
              <a:t>Hilliary</a:t>
            </a:r>
            <a:r>
              <a:rPr lang="en-US" u="sng" dirty="0"/>
              <a:t> v. State</a:t>
            </a:r>
            <a:r>
              <a:rPr lang="en-US" dirty="0"/>
              <a:t>, 1981 OK CR 78, 630 P.2d 791.</a:t>
            </a:r>
          </a:p>
          <a:p>
            <a:pPr marL="914400" lvl="1" indent="-182563">
              <a:spcBef>
                <a:spcPts val="1800"/>
              </a:spcBef>
            </a:pPr>
            <a:r>
              <a:rPr lang="en-US" dirty="0"/>
              <a:t>Penal statutes must be strictly construed such that the statute is sufficiently explicit so persons of common intelligence may understand by reading the law whether their conduct would violate the statute. </a:t>
            </a:r>
            <a:r>
              <a:rPr lang="en-US" u="sng" dirty="0"/>
              <a:t>State v. Patton</a:t>
            </a:r>
            <a:r>
              <a:rPr lang="en-US" dirty="0"/>
              <a:t>, 1992 OK CR 57, 837 P.2d 483.</a:t>
            </a:r>
          </a:p>
          <a:p>
            <a:pPr marL="914400" lvl="1" indent="-182563">
              <a:spcBef>
                <a:spcPts val="1800"/>
              </a:spcBef>
            </a:pPr>
            <a:r>
              <a:rPr lang="en-US" dirty="0"/>
              <a:t>Civil: liberal construction; Criminal: struct construction.</a:t>
            </a:r>
          </a:p>
        </p:txBody>
      </p:sp>
    </p:spTree>
    <p:extLst>
      <p:ext uri="{BB962C8B-B14F-4D97-AF65-F5344CB8AC3E}">
        <p14:creationId xmlns:p14="http://schemas.microsoft.com/office/powerpoint/2010/main" val="30307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iterate type="lt">
                                    <p:tmPct val="2000"/>
                                  </p:iterate>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2000"/>
                                  </p:iterate>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2000"/>
                                  </p:iterate>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iterate type="lt">
                                    <p:tmPct val="2000"/>
                                  </p:iterate>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OMA 101</a:t>
            </a:r>
          </a:p>
        </p:txBody>
      </p:sp>
      <p:sp>
        <p:nvSpPr>
          <p:cNvPr id="3" name="Content Placeholder 2"/>
          <p:cNvSpPr>
            <a:spLocks noGrp="1"/>
          </p:cNvSpPr>
          <p:nvPr>
            <p:ph idx="1"/>
          </p:nvPr>
        </p:nvSpPr>
        <p:spPr>
          <a:xfrm>
            <a:off x="457200" y="1600200"/>
            <a:ext cx="8580268" cy="5257800"/>
          </a:xfrm>
        </p:spPr>
        <p:txBody>
          <a:bodyPr>
            <a:normAutofit/>
          </a:bodyPr>
          <a:lstStyle/>
          <a:p>
            <a:pPr>
              <a:spcBef>
                <a:spcPts val="1800"/>
              </a:spcBef>
            </a:pPr>
            <a:r>
              <a:rPr lang="en-US" dirty="0"/>
              <a:t>Criminal Violation of the OMA: Willful violation is a misdemeanor ($500 fine, 1 year in county)</a:t>
            </a:r>
          </a:p>
          <a:p>
            <a:pPr>
              <a:spcBef>
                <a:spcPts val="1800"/>
              </a:spcBef>
            </a:pPr>
            <a:r>
              <a:rPr lang="en-US" dirty="0"/>
              <a:t>Civil Violation:</a:t>
            </a:r>
          </a:p>
          <a:p>
            <a:pPr lvl="1">
              <a:spcBef>
                <a:spcPts val="1200"/>
              </a:spcBef>
            </a:pPr>
            <a:r>
              <a:rPr lang="en-US" dirty="0"/>
              <a:t>Civil Willfulness: “Few, if any, governmental boards or agencies deliberately attempt to circumvent the [the law]. … The Legislature was not simply to prevent or punish deliberate violations, but to restore sadly sagging public confidence in government, a goal which is hurt by every noncomplying meeting regardless of whether the noncompliance resulted from ‘evil motives’ or not.” </a:t>
            </a:r>
            <a:r>
              <a:rPr lang="en-US" u="sng" dirty="0"/>
              <a:t>Matter of Order Declaring Annexation, Etc.</a:t>
            </a:r>
            <a:r>
              <a:rPr lang="en-US" dirty="0"/>
              <a:t>, 1981 OK CIV APP 57, 637 P.2d 1270.</a:t>
            </a:r>
          </a:p>
        </p:txBody>
      </p:sp>
    </p:spTree>
    <p:extLst>
      <p:ext uri="{BB962C8B-B14F-4D97-AF65-F5344CB8AC3E}">
        <p14:creationId xmlns:p14="http://schemas.microsoft.com/office/powerpoint/2010/main" val="1850794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iterate type="lt">
                                    <p:tmPct val="2000"/>
                                  </p:iterate>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OMA 101</a:t>
            </a:r>
          </a:p>
        </p:txBody>
      </p:sp>
      <p:sp>
        <p:nvSpPr>
          <p:cNvPr id="3" name="Content Placeholder 2"/>
          <p:cNvSpPr>
            <a:spLocks noGrp="1"/>
          </p:cNvSpPr>
          <p:nvPr>
            <p:ph idx="1"/>
          </p:nvPr>
        </p:nvSpPr>
        <p:spPr>
          <a:xfrm>
            <a:off x="457200" y="1600200"/>
            <a:ext cx="8580268" cy="5257800"/>
          </a:xfrm>
        </p:spPr>
        <p:txBody>
          <a:bodyPr>
            <a:normAutofit/>
          </a:bodyPr>
          <a:lstStyle/>
          <a:p>
            <a:pPr>
              <a:spcBef>
                <a:spcPts val="1800"/>
              </a:spcBef>
            </a:pPr>
            <a:r>
              <a:rPr lang="en-US" dirty="0"/>
              <a:t>Criminal Violation of the OMA: Willful violation is a misdemeanor ($500 fine, 1 year in county)</a:t>
            </a:r>
          </a:p>
          <a:p>
            <a:pPr>
              <a:spcBef>
                <a:spcPts val="1800"/>
              </a:spcBef>
            </a:pPr>
            <a:r>
              <a:rPr lang="en-US" dirty="0"/>
              <a:t>Civil Violation:</a:t>
            </a:r>
          </a:p>
          <a:p>
            <a:pPr lvl="1">
              <a:spcBef>
                <a:spcPts val="1800"/>
              </a:spcBef>
            </a:pPr>
            <a:r>
              <a:rPr lang="en-US" dirty="0"/>
              <a:t>Different verbs can lead to willful </a:t>
            </a:r>
            <a:r>
              <a:rPr lang="en-US" dirty="0" err="1"/>
              <a:t>vaguness</a:t>
            </a:r>
            <a:r>
              <a:rPr lang="en-US" dirty="0"/>
              <a:t>. </a:t>
            </a:r>
            <a:r>
              <a:rPr lang="en-US" u="sng" dirty="0"/>
              <a:t>Haworth Bd. of Ed. of </a:t>
            </a:r>
            <a:r>
              <a:rPr lang="en-US" u="sng" dirty="0" err="1"/>
              <a:t>Indep</a:t>
            </a:r>
            <a:r>
              <a:rPr lang="en-US" u="sng" dirty="0"/>
              <a:t>. Sch. Dist. No. I-6, McCurtain County v. Havens</a:t>
            </a:r>
            <a:r>
              <a:rPr lang="en-US" dirty="0"/>
              <a:t>, 1981 OK CIV APP 56, 637 P.2d 902, 904.</a:t>
            </a:r>
          </a:p>
          <a:p>
            <a:pPr lvl="1">
              <a:spcBef>
                <a:spcPts val="1200"/>
              </a:spcBef>
            </a:pPr>
            <a:r>
              <a:rPr lang="en-US" dirty="0"/>
              <a:t>What happens at (not before) the meeting is what matters. What action was taken? Did the agenda inform the public that the action could be taken?</a:t>
            </a:r>
          </a:p>
          <a:p>
            <a:pPr lvl="1">
              <a:spcBef>
                <a:spcPts val="1200"/>
              </a:spcBef>
            </a:pPr>
            <a:r>
              <a:rPr lang="en-US" dirty="0"/>
              <a:t>Pre-meeting shenanigans can influence how specific a Court wants an agenda to be, especially when a majority developed a consensus on what would happen prior to holding the meeting. </a:t>
            </a:r>
            <a:r>
              <a:rPr lang="en-US" u="sng" dirty="0"/>
              <a:t>Wilson v. City of Tecumseh</a:t>
            </a:r>
            <a:r>
              <a:rPr lang="en-US" dirty="0"/>
              <a:t>, 2008 OK CIV APP 84,194 P.3d 140</a:t>
            </a:r>
          </a:p>
        </p:txBody>
      </p:sp>
    </p:spTree>
    <p:extLst>
      <p:ext uri="{BB962C8B-B14F-4D97-AF65-F5344CB8AC3E}">
        <p14:creationId xmlns:p14="http://schemas.microsoft.com/office/powerpoint/2010/main" val="344448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iterate type="lt">
                                    <p:tmPct val="2000"/>
                                  </p:iterate>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2000"/>
                                  </p:iterate>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2000"/>
                                  </p:iterate>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OMA 101</a:t>
            </a:r>
          </a:p>
        </p:txBody>
      </p:sp>
      <p:sp>
        <p:nvSpPr>
          <p:cNvPr id="3" name="Content Placeholder 2"/>
          <p:cNvSpPr>
            <a:spLocks noGrp="1"/>
          </p:cNvSpPr>
          <p:nvPr>
            <p:ph idx="1"/>
          </p:nvPr>
        </p:nvSpPr>
        <p:spPr>
          <a:xfrm>
            <a:off x="457200" y="1600200"/>
            <a:ext cx="8580268" cy="5181600"/>
          </a:xfrm>
        </p:spPr>
        <p:txBody>
          <a:bodyPr>
            <a:normAutofit/>
          </a:bodyPr>
          <a:lstStyle/>
          <a:p>
            <a:r>
              <a:rPr lang="en-US" dirty="0"/>
              <a:t>Minutes</a:t>
            </a:r>
          </a:p>
          <a:p>
            <a:pPr lvl="1">
              <a:spcBef>
                <a:spcPts val="1800"/>
              </a:spcBef>
            </a:pPr>
            <a:r>
              <a:rPr lang="en-US" dirty="0"/>
              <a:t>Official summary of the proceedings.</a:t>
            </a:r>
          </a:p>
          <a:p>
            <a:pPr lvl="1">
              <a:spcBef>
                <a:spcPts val="1800"/>
              </a:spcBef>
            </a:pPr>
            <a:r>
              <a:rPr lang="en-US" dirty="0"/>
              <a:t>Must show:</a:t>
            </a:r>
          </a:p>
          <a:p>
            <a:pPr lvl="2">
              <a:spcBef>
                <a:spcPts val="1800"/>
              </a:spcBef>
            </a:pPr>
            <a:r>
              <a:rPr lang="en-US" sz="2000" dirty="0"/>
              <a:t>Which members were present and absent</a:t>
            </a:r>
          </a:p>
          <a:p>
            <a:pPr lvl="2">
              <a:spcBef>
                <a:spcPts val="1800"/>
              </a:spcBef>
            </a:pPr>
            <a:r>
              <a:rPr lang="en-US" sz="2000" dirty="0"/>
              <a:t>All actions taken by such public body (should reflect member’s votes)</a:t>
            </a:r>
          </a:p>
          <a:p>
            <a:pPr lvl="2">
              <a:spcBef>
                <a:spcPts val="1800"/>
              </a:spcBef>
            </a:pPr>
            <a:r>
              <a:rPr lang="en-US" sz="2000" dirty="0"/>
              <a:t>Manner and date/time the meeting was noticed and agenda posted</a:t>
            </a:r>
          </a:p>
          <a:p>
            <a:pPr lvl="1">
              <a:spcBef>
                <a:spcPts val="1800"/>
              </a:spcBef>
            </a:pPr>
            <a:r>
              <a:rPr lang="en-US" dirty="0"/>
              <a:t>Citizens can audio and/or video tape so long as it does not interfere with the conducting of the meeting</a:t>
            </a:r>
          </a:p>
        </p:txBody>
      </p:sp>
    </p:spTree>
    <p:extLst>
      <p:ext uri="{BB962C8B-B14F-4D97-AF65-F5344CB8AC3E}">
        <p14:creationId xmlns:p14="http://schemas.microsoft.com/office/powerpoint/2010/main" val="173211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iterate type="lt">
                                    <p:tmPct val="2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060"/>
                            </p:stCondLst>
                            <p:childTnLst>
                              <p:par>
                                <p:cTn id="9" presetID="10" presetClass="entr" presetSubtype="0" fill="hold" nodeType="afterEffect">
                                  <p:stCondLst>
                                    <p:cond delay="500"/>
                                  </p:stCondLst>
                                  <p:iterate type="lt">
                                    <p:tmPct val="2000"/>
                                  </p:iterate>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2370"/>
                            </p:stCondLst>
                            <p:childTnLst>
                              <p:par>
                                <p:cTn id="13" presetID="10" presetClass="entr" presetSubtype="0" fill="hold" nodeType="afterEffect">
                                  <p:stCondLst>
                                    <p:cond delay="500"/>
                                  </p:stCondLst>
                                  <p:iterate type="lt">
                                    <p:tmPct val="2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3450"/>
                            </p:stCondLst>
                            <p:childTnLst>
                              <p:par>
                                <p:cTn id="17" presetID="10" presetClass="entr" presetSubtype="0" fill="hold" nodeType="afterEffect">
                                  <p:stCondLst>
                                    <p:cond delay="500"/>
                                  </p:stCondLst>
                                  <p:iterate type="lt">
                                    <p:tmPct val="2000"/>
                                  </p:iterate>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4760"/>
                            </p:stCondLst>
                            <p:childTnLst>
                              <p:par>
                                <p:cTn id="21" presetID="10" presetClass="entr" presetSubtype="0" fill="hold" nodeType="afterEffect">
                                  <p:stCondLst>
                                    <p:cond delay="500"/>
                                  </p:stCondLst>
                                  <p:iterate type="lt">
                                    <p:tmPct val="2000"/>
                                  </p:iterate>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6340"/>
                            </p:stCondLst>
                            <p:childTnLst>
                              <p:par>
                                <p:cTn id="25" presetID="10" presetClass="entr" presetSubtype="0" fill="hold" nodeType="afterEffect">
                                  <p:stCondLst>
                                    <p:cond delay="500"/>
                                  </p:stCondLst>
                                  <p:iterate type="lt">
                                    <p:tmPct val="2000"/>
                                  </p:iterate>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iterate type="lt">
                                    <p:tmPct val="2000"/>
                                  </p:iterate>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OMA 101</a:t>
            </a:r>
          </a:p>
        </p:txBody>
      </p:sp>
      <p:sp>
        <p:nvSpPr>
          <p:cNvPr id="3" name="Content Placeholder 2"/>
          <p:cNvSpPr>
            <a:spLocks noGrp="1"/>
          </p:cNvSpPr>
          <p:nvPr>
            <p:ph idx="1"/>
          </p:nvPr>
        </p:nvSpPr>
        <p:spPr>
          <a:xfrm>
            <a:off x="457200" y="1600200"/>
            <a:ext cx="8580268" cy="5181600"/>
          </a:xfrm>
        </p:spPr>
        <p:txBody>
          <a:bodyPr>
            <a:normAutofit/>
          </a:bodyPr>
          <a:lstStyle/>
          <a:p>
            <a:r>
              <a:rPr lang="en-US" dirty="0"/>
              <a:t>Danger Zones:</a:t>
            </a:r>
          </a:p>
          <a:p>
            <a:pPr lvl="1">
              <a:spcBef>
                <a:spcPts val="2400"/>
              </a:spcBef>
            </a:pPr>
            <a:r>
              <a:rPr lang="en-US" dirty="0"/>
              <a:t>Unless required by law (e.g. zoning cases), there is no obligation under the OMA to hold a public hearing or allow citizen participation</a:t>
            </a:r>
          </a:p>
          <a:p>
            <a:pPr lvl="1">
              <a:spcBef>
                <a:spcPts val="2400"/>
              </a:spcBef>
            </a:pPr>
            <a:r>
              <a:rPr lang="en-US" dirty="0"/>
              <a:t>Citizen participation can lead to an OMA violation if Council engages in a debate with citizen or each other on a topic not on the agenda</a:t>
            </a:r>
          </a:p>
          <a:p>
            <a:pPr lvl="1">
              <a:spcBef>
                <a:spcPts val="2400"/>
              </a:spcBef>
            </a:pPr>
            <a:r>
              <a:rPr lang="en-US" dirty="0"/>
              <a:t>New business: any matter not known about or which could not have been reasonably foreseen prior to the time of the posting of the agenda (i.e. 24 hours before the meeting). Regular meetings only.</a:t>
            </a:r>
          </a:p>
          <a:p>
            <a:pPr lvl="1">
              <a:spcBef>
                <a:spcPts val="2400"/>
              </a:spcBef>
            </a:pPr>
            <a:r>
              <a:rPr lang="en-US" dirty="0"/>
              <a:t>Council comments / staff reports: danger zone for debate on items not posted on the agenda.</a:t>
            </a:r>
          </a:p>
          <a:p>
            <a:pPr lvl="1">
              <a:spcBef>
                <a:spcPts val="2400"/>
              </a:spcBef>
            </a:pPr>
            <a:r>
              <a:rPr lang="en-US" dirty="0"/>
              <a:t>OMA does not address who can call a meeting or set agenda</a:t>
            </a:r>
          </a:p>
          <a:p>
            <a:pPr lvl="1">
              <a:spcBef>
                <a:spcPts val="1800"/>
              </a:spcBef>
            </a:pPr>
            <a:endParaRPr lang="en-US" dirty="0"/>
          </a:p>
        </p:txBody>
      </p:sp>
    </p:spTree>
    <p:extLst>
      <p:ext uri="{BB962C8B-B14F-4D97-AF65-F5344CB8AC3E}">
        <p14:creationId xmlns:p14="http://schemas.microsoft.com/office/powerpoint/2010/main" val="1757763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iterate type="lt">
                                    <p:tmPct val="2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110"/>
                            </p:stCondLst>
                            <p:childTnLst>
                              <p:par>
                                <p:cTn id="9" presetID="10" presetClass="entr" presetSubtype="0" fill="hold" nodeType="afterEffect">
                                  <p:stCondLst>
                                    <p:cond delay="500"/>
                                  </p:stCondLst>
                                  <p:iterate type="lt">
                                    <p:tmPct val="2000"/>
                                  </p:iterate>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3240"/>
                            </p:stCondLst>
                            <p:childTnLst>
                              <p:par>
                                <p:cTn id="13" presetID="10" presetClass="entr" presetSubtype="0" fill="hold" nodeType="afterEffect">
                                  <p:stCondLst>
                                    <p:cond delay="500"/>
                                  </p:stCondLst>
                                  <p:iterate type="lt">
                                    <p:tmPct val="2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iterate type="lt">
                                    <p:tmPct val="2000"/>
                                  </p:iterate>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iterate type="lt">
                                    <p:tmPct val="2000"/>
                                  </p:iterate>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iterate type="lt">
                                    <p:tmPct val="2000"/>
                                  </p:iterate>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 101</a:t>
            </a:r>
          </a:p>
        </p:txBody>
      </p:sp>
      <p:sp>
        <p:nvSpPr>
          <p:cNvPr id="3" name="Content Placeholder 2"/>
          <p:cNvSpPr>
            <a:spLocks noGrp="1"/>
          </p:cNvSpPr>
          <p:nvPr>
            <p:ph idx="1"/>
          </p:nvPr>
        </p:nvSpPr>
        <p:spPr/>
        <p:txBody>
          <a:bodyPr/>
          <a:lstStyle/>
          <a:p>
            <a:pPr marL="0" indent="0">
              <a:buNone/>
            </a:pPr>
            <a:r>
              <a:rPr lang="en-US" b="1" u="sng" dirty="0"/>
              <a:t>All records</a:t>
            </a:r>
            <a:r>
              <a:rPr lang="en-US" dirty="0"/>
              <a:t> of </a:t>
            </a:r>
            <a:r>
              <a:rPr lang="en-US" b="1" u="sng" dirty="0"/>
              <a:t>public bodies</a:t>
            </a:r>
            <a:r>
              <a:rPr lang="en-US" dirty="0"/>
              <a:t> and </a:t>
            </a:r>
            <a:r>
              <a:rPr lang="en-US" b="1" u="sng" dirty="0"/>
              <a:t>public officials</a:t>
            </a:r>
            <a:r>
              <a:rPr lang="en-US" dirty="0"/>
              <a:t> shall be open to any person for </a:t>
            </a:r>
            <a:r>
              <a:rPr lang="en-US" b="1" u="sng" dirty="0"/>
              <a:t>inspection</a:t>
            </a:r>
            <a:r>
              <a:rPr lang="en-US" dirty="0"/>
              <a:t>, </a:t>
            </a:r>
            <a:r>
              <a:rPr lang="en-US" b="1" u="sng" dirty="0"/>
              <a:t>copying</a:t>
            </a:r>
            <a:r>
              <a:rPr lang="en-US" dirty="0"/>
              <a:t>, or </a:t>
            </a:r>
            <a:r>
              <a:rPr lang="en-US" b="1" u="sng" dirty="0"/>
              <a:t>mechanical reproduction</a:t>
            </a:r>
            <a:r>
              <a:rPr lang="en-US" dirty="0"/>
              <a:t> during </a:t>
            </a:r>
            <a:r>
              <a:rPr lang="en-US" b="1" u="sng" dirty="0"/>
              <a:t>regular business hours</a:t>
            </a:r>
            <a:r>
              <a:rPr lang="en-US" dirty="0"/>
              <a:t>… §24A.5.</a:t>
            </a:r>
          </a:p>
          <a:p>
            <a:pPr marL="0" indent="0">
              <a:buNone/>
            </a:pPr>
            <a:endParaRPr lang="en-US" dirty="0"/>
          </a:p>
        </p:txBody>
      </p:sp>
    </p:spTree>
    <p:extLst>
      <p:ext uri="{BB962C8B-B14F-4D97-AF65-F5344CB8AC3E}">
        <p14:creationId xmlns:p14="http://schemas.microsoft.com/office/powerpoint/2010/main" val="2534092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iterate type="lt">
                                    <p:tmPct val="2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 101</a:t>
            </a:r>
          </a:p>
        </p:txBody>
      </p:sp>
      <p:sp>
        <p:nvSpPr>
          <p:cNvPr id="3" name="Content Placeholder 2"/>
          <p:cNvSpPr>
            <a:spLocks noGrp="1"/>
          </p:cNvSpPr>
          <p:nvPr>
            <p:ph idx="1"/>
          </p:nvPr>
        </p:nvSpPr>
        <p:spPr/>
        <p:txBody>
          <a:bodyPr/>
          <a:lstStyle/>
          <a:p>
            <a:pPr marL="0" indent="0">
              <a:buNone/>
            </a:pPr>
            <a:r>
              <a:rPr lang="en-US" b="1" u="sng" dirty="0"/>
              <a:t>All records</a:t>
            </a:r>
            <a:r>
              <a:rPr lang="en-US" dirty="0"/>
              <a:t> of </a:t>
            </a:r>
            <a:r>
              <a:rPr lang="en-US" b="1" u="sng" dirty="0">
                <a:solidFill>
                  <a:srgbClr val="FF0000"/>
                </a:solidFill>
              </a:rPr>
              <a:t>public bodies</a:t>
            </a:r>
            <a:r>
              <a:rPr lang="en-US" dirty="0">
                <a:solidFill>
                  <a:srgbClr val="FF0000"/>
                </a:solidFill>
              </a:rPr>
              <a:t> </a:t>
            </a:r>
            <a:r>
              <a:rPr lang="en-US" dirty="0"/>
              <a:t>and </a:t>
            </a:r>
            <a:r>
              <a:rPr lang="en-US" b="1" u="sng" dirty="0"/>
              <a:t>public officials</a:t>
            </a:r>
            <a:r>
              <a:rPr lang="en-US" dirty="0">
                <a:solidFill>
                  <a:srgbClr val="FF0000"/>
                </a:solidFill>
              </a:rPr>
              <a:t> </a:t>
            </a:r>
            <a:r>
              <a:rPr lang="en-US" dirty="0"/>
              <a:t>shall be open to any person for </a:t>
            </a:r>
            <a:r>
              <a:rPr lang="en-US" b="1" u="sng" dirty="0"/>
              <a:t>inspection</a:t>
            </a:r>
            <a:r>
              <a:rPr lang="en-US" dirty="0"/>
              <a:t>, </a:t>
            </a:r>
            <a:r>
              <a:rPr lang="en-US" b="1" u="sng" dirty="0"/>
              <a:t>copying</a:t>
            </a:r>
            <a:r>
              <a:rPr lang="en-US" dirty="0"/>
              <a:t>, or </a:t>
            </a:r>
            <a:r>
              <a:rPr lang="en-US" b="1" u="sng" dirty="0"/>
              <a:t>mechanical reproduction</a:t>
            </a:r>
            <a:r>
              <a:rPr lang="en-US" dirty="0"/>
              <a:t> during </a:t>
            </a:r>
            <a:r>
              <a:rPr lang="en-US" b="1" u="sng" dirty="0"/>
              <a:t>regular business hours</a:t>
            </a:r>
            <a:r>
              <a:rPr lang="en-US" dirty="0"/>
              <a:t>… §24A.5.</a:t>
            </a:r>
          </a:p>
          <a:p>
            <a:pPr marL="0" indent="0">
              <a:buNone/>
            </a:pPr>
            <a:endParaRPr lang="en-US" dirty="0"/>
          </a:p>
          <a:p>
            <a:pPr marL="0" indent="0">
              <a:buNone/>
            </a:pPr>
            <a:r>
              <a:rPr lang="en-US" b="1" u="sng" dirty="0"/>
              <a:t>Public Body</a:t>
            </a:r>
            <a:r>
              <a:rPr lang="en-US" dirty="0"/>
              <a:t>: Any City or Town and its commissions, trusteeships, authorities, councils, committees and public trusts. §24A.3(2)</a:t>
            </a:r>
          </a:p>
          <a:p>
            <a:pPr marL="0" indent="0">
              <a:buNone/>
            </a:pPr>
            <a:endParaRPr lang="en-US" dirty="0"/>
          </a:p>
        </p:txBody>
      </p:sp>
    </p:spTree>
    <p:extLst>
      <p:ext uri="{BB962C8B-B14F-4D97-AF65-F5344CB8AC3E}">
        <p14:creationId xmlns:p14="http://schemas.microsoft.com/office/powerpoint/2010/main" val="264446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iterate type="lt">
                                    <p:tmPct val="2000"/>
                                  </p:iterate>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Behind the OMA</a:t>
            </a:r>
          </a:p>
        </p:txBody>
      </p:sp>
      <p:sp>
        <p:nvSpPr>
          <p:cNvPr id="3" name="Content Placeholder 2"/>
          <p:cNvSpPr>
            <a:spLocks noGrp="1"/>
          </p:cNvSpPr>
          <p:nvPr>
            <p:ph idx="1"/>
          </p:nvPr>
        </p:nvSpPr>
        <p:spPr>
          <a:xfrm>
            <a:off x="457200" y="1600200"/>
            <a:ext cx="8534400" cy="4876800"/>
          </a:xfrm>
        </p:spPr>
        <p:txBody>
          <a:bodyPr/>
          <a:lstStyle/>
          <a:p>
            <a:pPr marL="0" indent="0">
              <a:buNone/>
            </a:pPr>
            <a:r>
              <a:rPr lang="en-US" i="1" dirty="0"/>
              <a:t>It is the public policy of the State of Oklahoma to encourage and facilitate an informed citizenry's understanding of the governmental processes and governmental problems.</a:t>
            </a:r>
          </a:p>
          <a:p>
            <a:pPr marL="0" indent="0">
              <a:buNone/>
            </a:pPr>
            <a:endParaRPr lang="en-US" i="1" dirty="0"/>
          </a:p>
          <a:p>
            <a:pPr marL="0" indent="0">
              <a:buNone/>
            </a:pPr>
            <a:r>
              <a:rPr lang="en-US" dirty="0"/>
              <a:t>25 O.S. §302</a:t>
            </a:r>
          </a:p>
        </p:txBody>
      </p:sp>
    </p:spTree>
    <p:extLst>
      <p:ext uri="{BB962C8B-B14F-4D97-AF65-F5344CB8AC3E}">
        <p14:creationId xmlns:p14="http://schemas.microsoft.com/office/powerpoint/2010/main" val="178897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iterate type="lt">
                                    <p:tmPct val="2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960"/>
                            </p:stCondLst>
                            <p:childTnLst>
                              <p:par>
                                <p:cTn id="9" presetID="10" presetClass="entr" presetSubtype="0" fill="hold" nodeType="afterEffect">
                                  <p:stCondLst>
                                    <p:cond delay="0"/>
                                  </p:stCondLst>
                                  <p:iterate type="lt">
                                    <p:tmPct val="2000"/>
                                  </p:iterate>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 101</a:t>
            </a:r>
          </a:p>
        </p:txBody>
      </p:sp>
      <p:sp>
        <p:nvSpPr>
          <p:cNvPr id="3" name="Content Placeholder 2"/>
          <p:cNvSpPr>
            <a:spLocks noGrp="1"/>
          </p:cNvSpPr>
          <p:nvPr>
            <p:ph idx="1"/>
          </p:nvPr>
        </p:nvSpPr>
        <p:spPr/>
        <p:txBody>
          <a:bodyPr/>
          <a:lstStyle/>
          <a:p>
            <a:pPr marL="0" indent="0">
              <a:buNone/>
            </a:pPr>
            <a:r>
              <a:rPr lang="en-US" b="1" u="sng" dirty="0"/>
              <a:t>All records</a:t>
            </a:r>
            <a:r>
              <a:rPr lang="en-US" dirty="0"/>
              <a:t> of </a:t>
            </a:r>
            <a:r>
              <a:rPr lang="en-US" b="1" u="sng" dirty="0">
                <a:solidFill>
                  <a:srgbClr val="FF0000"/>
                </a:solidFill>
              </a:rPr>
              <a:t>public bodies</a:t>
            </a:r>
            <a:r>
              <a:rPr lang="en-US" dirty="0">
                <a:solidFill>
                  <a:srgbClr val="FF0000"/>
                </a:solidFill>
              </a:rPr>
              <a:t> </a:t>
            </a:r>
            <a:r>
              <a:rPr lang="en-US" dirty="0"/>
              <a:t>and </a:t>
            </a:r>
            <a:r>
              <a:rPr lang="en-US" b="1" u="sng" dirty="0">
                <a:solidFill>
                  <a:srgbClr val="FF0000"/>
                </a:solidFill>
              </a:rPr>
              <a:t>public officials</a:t>
            </a:r>
            <a:r>
              <a:rPr lang="en-US" dirty="0">
                <a:solidFill>
                  <a:srgbClr val="FF0000"/>
                </a:solidFill>
              </a:rPr>
              <a:t> </a:t>
            </a:r>
            <a:r>
              <a:rPr lang="en-US" dirty="0"/>
              <a:t>shall be open to any person for </a:t>
            </a:r>
            <a:r>
              <a:rPr lang="en-US" b="1" u="sng" dirty="0"/>
              <a:t>inspection</a:t>
            </a:r>
            <a:r>
              <a:rPr lang="en-US" dirty="0"/>
              <a:t>, </a:t>
            </a:r>
            <a:r>
              <a:rPr lang="en-US" b="1" u="sng" dirty="0"/>
              <a:t>copying</a:t>
            </a:r>
            <a:r>
              <a:rPr lang="en-US" dirty="0"/>
              <a:t>, or </a:t>
            </a:r>
            <a:r>
              <a:rPr lang="en-US" b="1" u="sng" dirty="0"/>
              <a:t>mechanical reproduction</a:t>
            </a:r>
            <a:r>
              <a:rPr lang="en-US" dirty="0"/>
              <a:t> during </a:t>
            </a:r>
            <a:r>
              <a:rPr lang="en-US" b="1" u="sng" dirty="0"/>
              <a:t>regular business hours</a:t>
            </a:r>
            <a:r>
              <a:rPr lang="en-US" dirty="0"/>
              <a:t>… §24A.5.</a:t>
            </a:r>
          </a:p>
          <a:p>
            <a:pPr marL="0" indent="0">
              <a:buNone/>
            </a:pPr>
            <a:endParaRPr lang="en-US" dirty="0"/>
          </a:p>
          <a:p>
            <a:pPr marL="0" indent="0">
              <a:buNone/>
            </a:pPr>
            <a:r>
              <a:rPr lang="en-US" b="1" u="sng" dirty="0"/>
              <a:t>Public Body</a:t>
            </a:r>
            <a:r>
              <a:rPr lang="en-US" dirty="0"/>
              <a:t>: Any City or Town and its commissions, trusteeships, authorities, councils, committees and public trusts. §24A.3(2)</a:t>
            </a:r>
          </a:p>
          <a:p>
            <a:pPr marL="0" indent="0">
              <a:buNone/>
            </a:pPr>
            <a:endParaRPr lang="en-US" dirty="0"/>
          </a:p>
          <a:p>
            <a:pPr marL="0" indent="0">
              <a:buNone/>
            </a:pPr>
            <a:r>
              <a:rPr lang="en-US" b="1" u="sng" dirty="0"/>
              <a:t>Public official</a:t>
            </a:r>
            <a:r>
              <a:rPr lang="en-US" dirty="0"/>
              <a:t>: any officer </a:t>
            </a:r>
            <a:r>
              <a:rPr lang="en-US" b="1" u="sng" dirty="0"/>
              <a:t>or employee</a:t>
            </a:r>
            <a:r>
              <a:rPr lang="en-US" dirty="0"/>
              <a:t> of the public body. §24A.3. This means you! This means your employees.</a:t>
            </a:r>
          </a:p>
        </p:txBody>
      </p:sp>
    </p:spTree>
    <p:extLst>
      <p:ext uri="{BB962C8B-B14F-4D97-AF65-F5344CB8AC3E}">
        <p14:creationId xmlns:p14="http://schemas.microsoft.com/office/powerpoint/2010/main" val="326421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iterate type="lt">
                                    <p:tmPct val="2000"/>
                                  </p:iterate>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 101</a:t>
            </a:r>
          </a:p>
        </p:txBody>
      </p:sp>
      <p:sp>
        <p:nvSpPr>
          <p:cNvPr id="3" name="Content Placeholder 2"/>
          <p:cNvSpPr>
            <a:spLocks noGrp="1"/>
          </p:cNvSpPr>
          <p:nvPr>
            <p:ph idx="1"/>
          </p:nvPr>
        </p:nvSpPr>
        <p:spPr/>
        <p:txBody>
          <a:bodyPr/>
          <a:lstStyle/>
          <a:p>
            <a:pPr marL="0" indent="0">
              <a:buNone/>
            </a:pPr>
            <a:r>
              <a:rPr lang="en-US" b="1" u="sng" dirty="0"/>
              <a:t>All records</a:t>
            </a:r>
            <a:r>
              <a:rPr lang="en-US" dirty="0"/>
              <a:t> of </a:t>
            </a:r>
            <a:r>
              <a:rPr lang="en-US" b="1" u="sng" dirty="0"/>
              <a:t>public bodies</a:t>
            </a:r>
            <a:r>
              <a:rPr lang="en-US" dirty="0"/>
              <a:t> and </a:t>
            </a:r>
            <a:r>
              <a:rPr lang="en-US" b="1" u="sng" dirty="0"/>
              <a:t>public officials</a:t>
            </a:r>
            <a:r>
              <a:rPr lang="en-US" dirty="0"/>
              <a:t> shall be open to any person for </a:t>
            </a:r>
            <a:r>
              <a:rPr lang="en-US" b="1" u="sng" dirty="0"/>
              <a:t>inspection</a:t>
            </a:r>
            <a:r>
              <a:rPr lang="en-US" dirty="0"/>
              <a:t>, </a:t>
            </a:r>
            <a:r>
              <a:rPr lang="en-US" b="1" u="sng" dirty="0"/>
              <a:t>copying</a:t>
            </a:r>
            <a:r>
              <a:rPr lang="en-US" dirty="0"/>
              <a:t>, or </a:t>
            </a:r>
            <a:r>
              <a:rPr lang="en-US" b="1" u="sng" dirty="0"/>
              <a:t>mechanical reproduction</a:t>
            </a:r>
            <a:r>
              <a:rPr lang="en-US" dirty="0"/>
              <a:t> during </a:t>
            </a:r>
            <a:r>
              <a:rPr lang="en-US" b="1" u="sng" dirty="0"/>
              <a:t>regular business hours</a:t>
            </a:r>
            <a:r>
              <a:rPr lang="en-US" dirty="0"/>
              <a:t>… §24A.5.</a:t>
            </a:r>
          </a:p>
          <a:p>
            <a:pPr marL="0" indent="0">
              <a:buNone/>
            </a:pPr>
            <a:endParaRPr lang="en-US" dirty="0"/>
          </a:p>
        </p:txBody>
      </p:sp>
    </p:spTree>
    <p:extLst>
      <p:ext uri="{BB962C8B-B14F-4D97-AF65-F5344CB8AC3E}">
        <p14:creationId xmlns:p14="http://schemas.microsoft.com/office/powerpoint/2010/main" val="2099088866"/>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 101</a:t>
            </a:r>
          </a:p>
        </p:txBody>
      </p:sp>
      <p:sp>
        <p:nvSpPr>
          <p:cNvPr id="3" name="Content Placeholder 2"/>
          <p:cNvSpPr>
            <a:spLocks noGrp="1"/>
          </p:cNvSpPr>
          <p:nvPr>
            <p:ph idx="1"/>
          </p:nvPr>
        </p:nvSpPr>
        <p:spPr/>
        <p:txBody>
          <a:bodyPr>
            <a:normAutofit/>
          </a:bodyPr>
          <a:lstStyle/>
          <a:p>
            <a:pPr marL="0" indent="0">
              <a:buNone/>
            </a:pPr>
            <a:r>
              <a:rPr lang="en-US" b="1" u="sng" dirty="0">
                <a:solidFill>
                  <a:srgbClr val="FF0000"/>
                </a:solidFill>
              </a:rPr>
              <a:t>All records</a:t>
            </a:r>
            <a:r>
              <a:rPr lang="en-US" dirty="0">
                <a:solidFill>
                  <a:srgbClr val="FF0000"/>
                </a:solidFill>
              </a:rPr>
              <a:t> </a:t>
            </a:r>
            <a:r>
              <a:rPr lang="en-US" dirty="0"/>
              <a:t>of </a:t>
            </a:r>
            <a:r>
              <a:rPr lang="en-US" b="1" u="sng" dirty="0"/>
              <a:t>public bodies</a:t>
            </a:r>
            <a:r>
              <a:rPr lang="en-US" dirty="0"/>
              <a:t> and </a:t>
            </a:r>
            <a:r>
              <a:rPr lang="en-US" b="1" u="sng" dirty="0"/>
              <a:t>public officials</a:t>
            </a:r>
            <a:r>
              <a:rPr lang="en-US" dirty="0"/>
              <a:t> shall be open to any person for </a:t>
            </a:r>
            <a:r>
              <a:rPr lang="en-US" b="1" u="sng" dirty="0"/>
              <a:t>inspection</a:t>
            </a:r>
            <a:r>
              <a:rPr lang="en-US" dirty="0"/>
              <a:t>, </a:t>
            </a:r>
            <a:r>
              <a:rPr lang="en-US" b="1" u="sng" dirty="0"/>
              <a:t>copying</a:t>
            </a:r>
            <a:r>
              <a:rPr lang="en-US" dirty="0"/>
              <a:t>, or </a:t>
            </a:r>
            <a:r>
              <a:rPr lang="en-US" b="1" u="sng" dirty="0"/>
              <a:t>mechanical reproduction</a:t>
            </a:r>
            <a:r>
              <a:rPr lang="en-US" dirty="0"/>
              <a:t> during </a:t>
            </a:r>
            <a:r>
              <a:rPr lang="en-US" b="1" u="sng" dirty="0"/>
              <a:t>regular business hours</a:t>
            </a:r>
            <a:r>
              <a:rPr lang="en-US" dirty="0"/>
              <a:t>… §24A.5.</a:t>
            </a:r>
          </a:p>
          <a:p>
            <a:pPr marL="0" indent="0">
              <a:buNone/>
            </a:pPr>
            <a:endParaRPr lang="en-US" dirty="0"/>
          </a:p>
          <a:p>
            <a:pPr marL="0" indent="0">
              <a:buNone/>
            </a:pPr>
            <a:r>
              <a:rPr lang="en-US" b="1" u="sng" dirty="0"/>
              <a:t>Record</a:t>
            </a:r>
            <a:r>
              <a:rPr lang="en-US" dirty="0"/>
              <a:t>: Any tangible thing or document, regardless of physical/digital form or characteristic. Includes tape recordings, </a:t>
            </a:r>
            <a:r>
              <a:rPr lang="en-US" sz="2000" u="sng" dirty="0"/>
              <a:t>Fabian &amp; Associates, P.C. v. State ex rel. Dept. of Public Safety</a:t>
            </a:r>
            <a:r>
              <a:rPr lang="en-US" sz="2000" dirty="0"/>
              <a:t>, 2004 OK 67, 100 P.3d 703, </a:t>
            </a:r>
            <a:r>
              <a:rPr lang="en-US" dirty="0"/>
              <a:t>and electronic messages, </a:t>
            </a:r>
            <a:r>
              <a:rPr lang="en-US" sz="2000" dirty="0"/>
              <a:t>2001 OK AG 46. </a:t>
            </a:r>
            <a:r>
              <a:rPr lang="en-US" dirty="0"/>
              <a:t>Includes records received by public officials while serving on other bodies (i.e. not public bodies) if they meet the criteria. </a:t>
            </a:r>
            <a:r>
              <a:rPr lang="en-US" sz="2000" dirty="0"/>
              <a:t>2002 OK AG 5.</a:t>
            </a:r>
            <a:endParaRPr lang="en-US" dirty="0"/>
          </a:p>
        </p:txBody>
      </p:sp>
    </p:spTree>
    <p:extLst>
      <p:ext uri="{BB962C8B-B14F-4D97-AF65-F5344CB8AC3E}">
        <p14:creationId xmlns:p14="http://schemas.microsoft.com/office/powerpoint/2010/main" val="59171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iterate type="lt">
                                    <p:tmPct val="2000"/>
                                  </p:iterate>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 101</a:t>
            </a:r>
          </a:p>
        </p:txBody>
      </p:sp>
      <p:sp>
        <p:nvSpPr>
          <p:cNvPr id="3" name="Content Placeholder 2"/>
          <p:cNvSpPr>
            <a:spLocks noGrp="1"/>
          </p:cNvSpPr>
          <p:nvPr>
            <p:ph idx="1"/>
          </p:nvPr>
        </p:nvSpPr>
        <p:spPr/>
        <p:txBody>
          <a:bodyPr>
            <a:normAutofit/>
          </a:bodyPr>
          <a:lstStyle/>
          <a:p>
            <a:pPr marL="0" indent="0">
              <a:buNone/>
            </a:pPr>
            <a:r>
              <a:rPr lang="en-US" b="1" u="sng" dirty="0">
                <a:solidFill>
                  <a:srgbClr val="FF0000"/>
                </a:solidFill>
              </a:rPr>
              <a:t>All records</a:t>
            </a:r>
            <a:r>
              <a:rPr lang="en-US" dirty="0">
                <a:solidFill>
                  <a:srgbClr val="FF0000"/>
                </a:solidFill>
              </a:rPr>
              <a:t> </a:t>
            </a:r>
            <a:r>
              <a:rPr lang="en-US" dirty="0"/>
              <a:t>of </a:t>
            </a:r>
            <a:r>
              <a:rPr lang="en-US" b="1" u="sng" dirty="0"/>
              <a:t>public bodies</a:t>
            </a:r>
            <a:r>
              <a:rPr lang="en-US" dirty="0"/>
              <a:t> and </a:t>
            </a:r>
            <a:r>
              <a:rPr lang="en-US" b="1" u="sng" dirty="0"/>
              <a:t>public officials</a:t>
            </a:r>
            <a:r>
              <a:rPr lang="en-US" dirty="0"/>
              <a:t> shall be open to any person for </a:t>
            </a:r>
            <a:r>
              <a:rPr lang="en-US" b="1" u="sng" dirty="0"/>
              <a:t>inspection</a:t>
            </a:r>
            <a:r>
              <a:rPr lang="en-US" dirty="0"/>
              <a:t>, </a:t>
            </a:r>
            <a:r>
              <a:rPr lang="en-US" b="1" u="sng" dirty="0"/>
              <a:t>copying</a:t>
            </a:r>
            <a:r>
              <a:rPr lang="en-US" dirty="0"/>
              <a:t>, or </a:t>
            </a:r>
            <a:r>
              <a:rPr lang="en-US" b="1" u="sng" dirty="0"/>
              <a:t>mechanical reproduction</a:t>
            </a:r>
            <a:r>
              <a:rPr lang="en-US" dirty="0"/>
              <a:t> during </a:t>
            </a:r>
            <a:r>
              <a:rPr lang="en-US" b="1" u="sng" dirty="0"/>
              <a:t>regular business hours</a:t>
            </a:r>
            <a:r>
              <a:rPr lang="en-US" dirty="0"/>
              <a:t>… §24A.5.</a:t>
            </a:r>
          </a:p>
          <a:p>
            <a:pPr marL="0" indent="0">
              <a:buNone/>
            </a:pPr>
            <a:endParaRPr lang="en-US" dirty="0"/>
          </a:p>
          <a:p>
            <a:pPr marL="0" indent="0">
              <a:buNone/>
            </a:pPr>
            <a:r>
              <a:rPr lang="en-US" dirty="0"/>
              <a:t>It is a record if it relates to:</a:t>
            </a:r>
          </a:p>
          <a:p>
            <a:pPr marL="1376363" indent="-457200">
              <a:spcBef>
                <a:spcPts val="1800"/>
              </a:spcBef>
              <a:buClrTx/>
              <a:buFont typeface="+mj-lt"/>
              <a:buAutoNum type="arabicPeriod"/>
            </a:pPr>
            <a:r>
              <a:rPr lang="en-US" dirty="0"/>
              <a:t>Transaction of public business; or</a:t>
            </a:r>
          </a:p>
          <a:p>
            <a:pPr marL="1376363" indent="-457200">
              <a:spcBef>
                <a:spcPts val="1800"/>
              </a:spcBef>
              <a:buClrTx/>
              <a:buFont typeface="+mj-lt"/>
              <a:buAutoNum type="arabicPeriod"/>
            </a:pPr>
            <a:r>
              <a:rPr lang="en-US" dirty="0"/>
              <a:t>Expenditure of public funds; or</a:t>
            </a:r>
          </a:p>
          <a:p>
            <a:pPr marL="1376363" indent="-457200">
              <a:spcBef>
                <a:spcPts val="1800"/>
              </a:spcBef>
              <a:buClrTx/>
              <a:buFont typeface="+mj-lt"/>
              <a:buAutoNum type="arabicPeriod"/>
            </a:pPr>
            <a:r>
              <a:rPr lang="en-US" dirty="0"/>
              <a:t>Administering of public property.</a:t>
            </a:r>
          </a:p>
        </p:txBody>
      </p:sp>
    </p:spTree>
    <p:extLst>
      <p:ext uri="{BB962C8B-B14F-4D97-AF65-F5344CB8AC3E}">
        <p14:creationId xmlns:p14="http://schemas.microsoft.com/office/powerpoint/2010/main" val="319455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lt">
                                    <p:tmPct val="2000"/>
                                  </p:iterate>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740"/>
                            </p:stCondLst>
                            <p:childTnLst>
                              <p:par>
                                <p:cTn id="9" presetID="10" presetClass="entr" presetSubtype="0" fill="hold" nodeType="afterEffect">
                                  <p:stCondLst>
                                    <p:cond delay="500"/>
                                  </p:stCondLst>
                                  <p:iterate type="lt">
                                    <p:tmPct val="2000"/>
                                  </p:iterate>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par>
                          <p:cTn id="12" fill="hold">
                            <p:stCondLst>
                              <p:cond delay="2030"/>
                            </p:stCondLst>
                            <p:childTnLst>
                              <p:par>
                                <p:cTn id="13" presetID="10" presetClass="entr" presetSubtype="0" fill="hold" nodeType="afterEffect">
                                  <p:stCondLst>
                                    <p:cond delay="500"/>
                                  </p:stCondLst>
                                  <p:iterate type="lt">
                                    <p:tmPct val="2000"/>
                                  </p:iterate>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par>
                          <p:cTn id="16" fill="hold">
                            <p:stCondLst>
                              <p:cond delay="3290"/>
                            </p:stCondLst>
                            <p:childTnLst>
                              <p:par>
                                <p:cTn id="17" presetID="10" presetClass="entr" presetSubtype="0" fill="hold" nodeType="afterEffect">
                                  <p:stCondLst>
                                    <p:cond delay="500"/>
                                  </p:stCondLst>
                                  <p:iterate type="lt">
                                    <p:tmPct val="2000"/>
                                  </p:iterate>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 101</a:t>
            </a:r>
          </a:p>
        </p:txBody>
      </p:sp>
      <p:sp>
        <p:nvSpPr>
          <p:cNvPr id="3" name="Content Placeholder 2"/>
          <p:cNvSpPr>
            <a:spLocks noGrp="1"/>
          </p:cNvSpPr>
          <p:nvPr>
            <p:ph idx="1"/>
          </p:nvPr>
        </p:nvSpPr>
        <p:spPr/>
        <p:txBody>
          <a:bodyPr>
            <a:normAutofit/>
          </a:bodyPr>
          <a:lstStyle/>
          <a:p>
            <a:pPr marL="0" indent="0">
              <a:buNone/>
            </a:pPr>
            <a:r>
              <a:rPr lang="en-US" b="1" u="sng" dirty="0">
                <a:solidFill>
                  <a:srgbClr val="FF0000"/>
                </a:solidFill>
              </a:rPr>
              <a:t>All records</a:t>
            </a:r>
            <a:r>
              <a:rPr lang="en-US" dirty="0">
                <a:solidFill>
                  <a:srgbClr val="FF0000"/>
                </a:solidFill>
              </a:rPr>
              <a:t> </a:t>
            </a:r>
            <a:r>
              <a:rPr lang="en-US" dirty="0"/>
              <a:t>of </a:t>
            </a:r>
            <a:r>
              <a:rPr lang="en-US" b="1" u="sng" dirty="0"/>
              <a:t>public bodies</a:t>
            </a:r>
            <a:r>
              <a:rPr lang="en-US" dirty="0"/>
              <a:t> and </a:t>
            </a:r>
            <a:r>
              <a:rPr lang="en-US" b="1" u="sng" dirty="0"/>
              <a:t>public officials</a:t>
            </a:r>
            <a:r>
              <a:rPr lang="en-US" dirty="0"/>
              <a:t> shall be open to any person for </a:t>
            </a:r>
            <a:r>
              <a:rPr lang="en-US" b="1" u="sng" dirty="0"/>
              <a:t>inspection</a:t>
            </a:r>
            <a:r>
              <a:rPr lang="en-US" dirty="0"/>
              <a:t>, </a:t>
            </a:r>
            <a:r>
              <a:rPr lang="en-US" b="1" u="sng" dirty="0"/>
              <a:t>copying</a:t>
            </a:r>
            <a:r>
              <a:rPr lang="en-US" dirty="0"/>
              <a:t>, or </a:t>
            </a:r>
            <a:r>
              <a:rPr lang="en-US" b="1" u="sng" dirty="0"/>
              <a:t>mechanical reproduction</a:t>
            </a:r>
            <a:r>
              <a:rPr lang="en-US" dirty="0"/>
              <a:t> during </a:t>
            </a:r>
            <a:r>
              <a:rPr lang="en-US" b="1" u="sng" dirty="0"/>
              <a:t>regular business hours</a:t>
            </a:r>
            <a:r>
              <a:rPr lang="en-US" dirty="0"/>
              <a:t>… §24A.5.</a:t>
            </a:r>
          </a:p>
          <a:p>
            <a:pPr marL="0" indent="0">
              <a:buNone/>
            </a:pPr>
            <a:endParaRPr lang="en-US" dirty="0"/>
          </a:p>
          <a:p>
            <a:pPr marL="0" indent="0">
              <a:buNone/>
            </a:pPr>
            <a:r>
              <a:rPr lang="en-US" dirty="0"/>
              <a:t>Does </a:t>
            </a:r>
            <a:r>
              <a:rPr lang="en-US" b="1" i="1" dirty="0"/>
              <a:t>not</a:t>
            </a:r>
            <a:r>
              <a:rPr lang="en-US" dirty="0"/>
              <a:t> include Software; personal effects; personal financial information/credit reports/other data submitted or obtained by the City for evaluating credit worthiness, ability to obtain a license/permit, or to determine qualification to contract with City.</a:t>
            </a:r>
          </a:p>
        </p:txBody>
      </p:sp>
    </p:spTree>
    <p:extLst>
      <p:ext uri="{BB962C8B-B14F-4D97-AF65-F5344CB8AC3E}">
        <p14:creationId xmlns:p14="http://schemas.microsoft.com/office/powerpoint/2010/main" val="21662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lt">
                                    <p:tmPct val="2000"/>
                                  </p:iterate>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 101</a:t>
            </a:r>
          </a:p>
        </p:txBody>
      </p:sp>
      <p:sp>
        <p:nvSpPr>
          <p:cNvPr id="3" name="Content Placeholder 2"/>
          <p:cNvSpPr>
            <a:spLocks noGrp="1"/>
          </p:cNvSpPr>
          <p:nvPr>
            <p:ph idx="1"/>
          </p:nvPr>
        </p:nvSpPr>
        <p:spPr/>
        <p:txBody>
          <a:bodyPr>
            <a:normAutofit/>
          </a:bodyPr>
          <a:lstStyle/>
          <a:p>
            <a:pPr marL="0" indent="0">
              <a:buNone/>
            </a:pPr>
            <a:r>
              <a:rPr lang="en-US" b="1" u="sng" dirty="0">
                <a:solidFill>
                  <a:srgbClr val="FF0000"/>
                </a:solidFill>
              </a:rPr>
              <a:t>All records</a:t>
            </a:r>
            <a:r>
              <a:rPr lang="en-US" dirty="0">
                <a:solidFill>
                  <a:srgbClr val="FF0000"/>
                </a:solidFill>
              </a:rPr>
              <a:t> </a:t>
            </a:r>
            <a:r>
              <a:rPr lang="en-US" dirty="0"/>
              <a:t>of </a:t>
            </a:r>
            <a:r>
              <a:rPr lang="en-US" b="1" u="sng" dirty="0"/>
              <a:t>public bodies</a:t>
            </a:r>
            <a:r>
              <a:rPr lang="en-US" dirty="0"/>
              <a:t> and </a:t>
            </a:r>
            <a:r>
              <a:rPr lang="en-US" b="1" u="sng" dirty="0"/>
              <a:t>public officials</a:t>
            </a:r>
            <a:r>
              <a:rPr lang="en-US" dirty="0"/>
              <a:t> shall be open to any person for </a:t>
            </a:r>
            <a:r>
              <a:rPr lang="en-US" b="1" u="sng" dirty="0"/>
              <a:t>inspection</a:t>
            </a:r>
            <a:r>
              <a:rPr lang="en-US" dirty="0"/>
              <a:t>, </a:t>
            </a:r>
            <a:r>
              <a:rPr lang="en-US" b="1" u="sng" dirty="0"/>
              <a:t>copying</a:t>
            </a:r>
            <a:r>
              <a:rPr lang="en-US" dirty="0"/>
              <a:t>, or </a:t>
            </a:r>
            <a:r>
              <a:rPr lang="en-US" b="1" u="sng" dirty="0"/>
              <a:t>mechanical reproduction</a:t>
            </a:r>
            <a:r>
              <a:rPr lang="en-US" dirty="0"/>
              <a:t> during </a:t>
            </a:r>
            <a:r>
              <a:rPr lang="en-US" b="1" u="sng" dirty="0"/>
              <a:t>regular business hours</a:t>
            </a:r>
            <a:r>
              <a:rPr lang="en-US" dirty="0"/>
              <a:t>… §24A.5.</a:t>
            </a:r>
          </a:p>
          <a:p>
            <a:pPr marL="0" indent="0">
              <a:buNone/>
            </a:pPr>
            <a:endParaRPr lang="en-US" dirty="0"/>
          </a:p>
          <a:p>
            <a:pPr marL="0" indent="0">
              <a:buNone/>
            </a:pPr>
            <a:r>
              <a:rPr lang="en-US" dirty="0"/>
              <a:t>If they meet the criteria then “Records” fall into 1 of 3 categories under the ORA:</a:t>
            </a:r>
          </a:p>
          <a:p>
            <a:pPr marL="1376363" indent="-457200">
              <a:spcBef>
                <a:spcPts val="1800"/>
              </a:spcBef>
              <a:buClr>
                <a:schemeClr val="tx1"/>
              </a:buClr>
              <a:buFont typeface="+mj-lt"/>
              <a:buAutoNum type="arabicPeriod"/>
            </a:pPr>
            <a:r>
              <a:rPr lang="en-US" dirty="0"/>
              <a:t>Must Produce:		“Open” (Default)</a:t>
            </a:r>
          </a:p>
          <a:p>
            <a:pPr marL="1376363" indent="-457200">
              <a:spcBef>
                <a:spcPts val="1800"/>
              </a:spcBef>
              <a:buClr>
                <a:schemeClr val="tx1"/>
              </a:buClr>
              <a:buFont typeface="+mj-lt"/>
              <a:buAutoNum type="arabicPeriod"/>
            </a:pPr>
            <a:r>
              <a:rPr lang="en-US" dirty="0"/>
              <a:t>May</a:t>
            </a:r>
            <a:r>
              <a:rPr lang="en-US" i="1" dirty="0"/>
              <a:t> </a:t>
            </a:r>
            <a:r>
              <a:rPr lang="en-US" dirty="0"/>
              <a:t>Produce:		Discretionary</a:t>
            </a:r>
          </a:p>
          <a:p>
            <a:pPr marL="1376363" indent="-457200">
              <a:spcBef>
                <a:spcPts val="1800"/>
              </a:spcBef>
              <a:buClr>
                <a:schemeClr val="tx1"/>
              </a:buClr>
              <a:buFont typeface="+mj-lt"/>
              <a:buAutoNum type="arabicPeriod"/>
            </a:pPr>
            <a:r>
              <a:rPr lang="en-US" dirty="0"/>
              <a:t>Must Not Produce:	Not “Open”</a:t>
            </a:r>
          </a:p>
        </p:txBody>
      </p:sp>
    </p:spTree>
    <p:extLst>
      <p:ext uri="{BB962C8B-B14F-4D97-AF65-F5344CB8AC3E}">
        <p14:creationId xmlns:p14="http://schemas.microsoft.com/office/powerpoint/2010/main" val="123977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lt">
                                    <p:tmPct val="2000"/>
                                  </p:iterate>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1170"/>
                            </p:stCondLst>
                            <p:childTnLst>
                              <p:par>
                                <p:cTn id="9" presetID="10" presetClass="entr" presetSubtype="0" fill="hold" nodeType="afterEffect">
                                  <p:stCondLst>
                                    <p:cond delay="500"/>
                                  </p:stCondLst>
                                  <p:iterate type="lt">
                                    <p:tmPct val="2000"/>
                                  </p:iterate>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2000"/>
                                  </p:iterate>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2000"/>
                                  </p:iterate>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 101</a:t>
            </a:r>
          </a:p>
        </p:txBody>
      </p:sp>
      <p:sp>
        <p:nvSpPr>
          <p:cNvPr id="3" name="Content Placeholder 2"/>
          <p:cNvSpPr>
            <a:spLocks noGrp="1"/>
          </p:cNvSpPr>
          <p:nvPr>
            <p:ph idx="1"/>
          </p:nvPr>
        </p:nvSpPr>
        <p:spPr/>
        <p:txBody>
          <a:bodyPr>
            <a:normAutofit/>
          </a:bodyPr>
          <a:lstStyle/>
          <a:p>
            <a:pPr marL="0" indent="0">
              <a:buNone/>
            </a:pPr>
            <a:r>
              <a:rPr lang="en-US" b="1" u="sng" dirty="0">
                <a:solidFill>
                  <a:srgbClr val="FF0000"/>
                </a:solidFill>
              </a:rPr>
              <a:t>All records</a:t>
            </a:r>
            <a:r>
              <a:rPr lang="en-US" dirty="0">
                <a:solidFill>
                  <a:srgbClr val="FF0000"/>
                </a:solidFill>
              </a:rPr>
              <a:t> </a:t>
            </a:r>
            <a:r>
              <a:rPr lang="en-US" dirty="0"/>
              <a:t>of </a:t>
            </a:r>
            <a:r>
              <a:rPr lang="en-US" b="1" u="sng" dirty="0"/>
              <a:t>public bodies</a:t>
            </a:r>
            <a:r>
              <a:rPr lang="en-US" dirty="0"/>
              <a:t> and </a:t>
            </a:r>
            <a:r>
              <a:rPr lang="en-US" b="1" u="sng" dirty="0"/>
              <a:t>public officials</a:t>
            </a:r>
            <a:r>
              <a:rPr lang="en-US" dirty="0"/>
              <a:t> shall be open to any person for </a:t>
            </a:r>
            <a:r>
              <a:rPr lang="en-US" b="1" u="sng" dirty="0"/>
              <a:t>inspection</a:t>
            </a:r>
            <a:r>
              <a:rPr lang="en-US" dirty="0"/>
              <a:t>, </a:t>
            </a:r>
            <a:r>
              <a:rPr lang="en-US" b="1" u="sng" dirty="0"/>
              <a:t>copying</a:t>
            </a:r>
            <a:r>
              <a:rPr lang="en-US" dirty="0"/>
              <a:t>, or </a:t>
            </a:r>
            <a:r>
              <a:rPr lang="en-US" b="1" u="sng" dirty="0"/>
              <a:t>mechanical reproduction</a:t>
            </a:r>
            <a:r>
              <a:rPr lang="en-US" dirty="0"/>
              <a:t> during </a:t>
            </a:r>
            <a:r>
              <a:rPr lang="en-US" b="1" u="sng" dirty="0"/>
              <a:t>regular business hours</a:t>
            </a:r>
            <a:r>
              <a:rPr lang="en-US" dirty="0"/>
              <a:t>… §24A.5.</a:t>
            </a:r>
          </a:p>
          <a:p>
            <a:pPr marL="0" indent="0">
              <a:buNone/>
            </a:pPr>
            <a:endParaRPr lang="en-US" dirty="0"/>
          </a:p>
          <a:p>
            <a:pPr marL="0" indent="0">
              <a:buNone/>
            </a:pPr>
            <a:r>
              <a:rPr lang="en-US" dirty="0"/>
              <a:t>ORA contains many exceptions to disclosure and “does not apply to records specifically required by law to be kept confidential.” §24A.5(A). </a:t>
            </a:r>
          </a:p>
          <a:p>
            <a:pPr marL="0" indent="0">
              <a:buNone/>
            </a:pPr>
            <a:endParaRPr lang="en-US" dirty="0"/>
          </a:p>
          <a:p>
            <a:pPr marL="0" indent="0">
              <a:buNone/>
            </a:pPr>
            <a:r>
              <a:rPr lang="en-US" dirty="0"/>
              <a:t>Government has the burden to prove that record could be withheld in a mandatory or discretionary refusal to produce.</a:t>
            </a:r>
          </a:p>
        </p:txBody>
      </p:sp>
    </p:spTree>
    <p:extLst>
      <p:ext uri="{BB962C8B-B14F-4D97-AF65-F5344CB8AC3E}">
        <p14:creationId xmlns:p14="http://schemas.microsoft.com/office/powerpoint/2010/main" val="414252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lt">
                                    <p:tmPct val="2000"/>
                                  </p:iterate>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2000"/>
                                  </p:iterate>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 101</a:t>
            </a:r>
          </a:p>
        </p:txBody>
      </p:sp>
      <p:sp>
        <p:nvSpPr>
          <p:cNvPr id="3" name="Content Placeholder 2"/>
          <p:cNvSpPr>
            <a:spLocks noGrp="1"/>
          </p:cNvSpPr>
          <p:nvPr>
            <p:ph idx="1"/>
          </p:nvPr>
        </p:nvSpPr>
        <p:spPr>
          <a:xfrm>
            <a:off x="457200" y="1600200"/>
            <a:ext cx="8229600" cy="5181600"/>
          </a:xfrm>
        </p:spPr>
        <p:txBody>
          <a:bodyPr>
            <a:normAutofit/>
          </a:bodyPr>
          <a:lstStyle/>
          <a:p>
            <a:pPr marL="0" indent="0">
              <a:buNone/>
            </a:pPr>
            <a:r>
              <a:rPr lang="en-US" b="1" u="sng" dirty="0">
                <a:solidFill>
                  <a:srgbClr val="FF0000"/>
                </a:solidFill>
              </a:rPr>
              <a:t>All records</a:t>
            </a:r>
            <a:r>
              <a:rPr lang="en-US" dirty="0">
                <a:solidFill>
                  <a:srgbClr val="FF0000"/>
                </a:solidFill>
              </a:rPr>
              <a:t> </a:t>
            </a:r>
            <a:r>
              <a:rPr lang="en-US" dirty="0"/>
              <a:t>of </a:t>
            </a:r>
            <a:r>
              <a:rPr lang="en-US" b="1" u="sng" dirty="0"/>
              <a:t>public bodies</a:t>
            </a:r>
            <a:r>
              <a:rPr lang="en-US" dirty="0"/>
              <a:t> and </a:t>
            </a:r>
            <a:r>
              <a:rPr lang="en-US" b="1" u="sng" dirty="0"/>
              <a:t>public officials</a:t>
            </a:r>
            <a:r>
              <a:rPr lang="en-US" dirty="0"/>
              <a:t> shall be open to any person for </a:t>
            </a:r>
            <a:r>
              <a:rPr lang="en-US" b="1" u="sng" dirty="0"/>
              <a:t>inspection</a:t>
            </a:r>
            <a:r>
              <a:rPr lang="en-US" dirty="0"/>
              <a:t>, </a:t>
            </a:r>
            <a:r>
              <a:rPr lang="en-US" b="1" u="sng" dirty="0"/>
              <a:t>copying</a:t>
            </a:r>
            <a:r>
              <a:rPr lang="en-US" dirty="0"/>
              <a:t>, or </a:t>
            </a:r>
            <a:r>
              <a:rPr lang="en-US" b="1" u="sng" dirty="0"/>
              <a:t>mechanical reproduction</a:t>
            </a:r>
            <a:r>
              <a:rPr lang="en-US" dirty="0"/>
              <a:t> during </a:t>
            </a:r>
            <a:r>
              <a:rPr lang="en-US" b="1" u="sng" dirty="0"/>
              <a:t>regular business hours</a:t>
            </a:r>
            <a:r>
              <a:rPr lang="en-US" dirty="0"/>
              <a:t>… §24A.5.</a:t>
            </a:r>
          </a:p>
          <a:p>
            <a:pPr marL="0" indent="0">
              <a:buNone/>
            </a:pPr>
            <a:endParaRPr lang="en-US" dirty="0"/>
          </a:p>
          <a:p>
            <a:pPr marL="0" indent="0">
              <a:buNone/>
            </a:pPr>
            <a:r>
              <a:rPr lang="en-US" dirty="0"/>
              <a:t>ORA only applies to records that already exist. It does not require that a record be created.</a:t>
            </a:r>
          </a:p>
          <a:p>
            <a:pPr marL="0" indent="0">
              <a:spcBef>
                <a:spcPts val="2400"/>
              </a:spcBef>
              <a:buNone/>
            </a:pPr>
            <a:r>
              <a:rPr lang="en-US" dirty="0"/>
              <a:t>Cannot withhold a record because it contains confidential information. Can redact out that confidential information so the otherwise “open” record can be released. §24A.5(2).</a:t>
            </a:r>
          </a:p>
          <a:p>
            <a:pPr marL="0" indent="0">
              <a:buNone/>
            </a:pPr>
            <a:endParaRPr lang="en-US" dirty="0"/>
          </a:p>
        </p:txBody>
      </p:sp>
    </p:spTree>
    <p:extLst>
      <p:ext uri="{BB962C8B-B14F-4D97-AF65-F5344CB8AC3E}">
        <p14:creationId xmlns:p14="http://schemas.microsoft.com/office/powerpoint/2010/main" val="13417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lt">
                                    <p:tmPct val="2000"/>
                                  </p:iterate>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2000"/>
                                  </p:iterate>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 101</a:t>
            </a:r>
          </a:p>
        </p:txBody>
      </p:sp>
      <p:sp>
        <p:nvSpPr>
          <p:cNvPr id="3" name="Content Placeholder 2"/>
          <p:cNvSpPr>
            <a:spLocks noGrp="1"/>
          </p:cNvSpPr>
          <p:nvPr>
            <p:ph idx="1"/>
          </p:nvPr>
        </p:nvSpPr>
        <p:spPr>
          <a:xfrm>
            <a:off x="457200" y="1600200"/>
            <a:ext cx="8229600" cy="5181600"/>
          </a:xfrm>
        </p:spPr>
        <p:txBody>
          <a:bodyPr>
            <a:normAutofit/>
          </a:bodyPr>
          <a:lstStyle/>
          <a:p>
            <a:pPr marL="0" indent="0">
              <a:buNone/>
            </a:pPr>
            <a:r>
              <a:rPr lang="en-US" b="1" u="sng" dirty="0">
                <a:solidFill>
                  <a:srgbClr val="FF0000"/>
                </a:solidFill>
              </a:rPr>
              <a:t>All records</a:t>
            </a:r>
            <a:r>
              <a:rPr lang="en-US" dirty="0">
                <a:solidFill>
                  <a:srgbClr val="FF0000"/>
                </a:solidFill>
              </a:rPr>
              <a:t> </a:t>
            </a:r>
            <a:r>
              <a:rPr lang="en-US" dirty="0"/>
              <a:t>of </a:t>
            </a:r>
            <a:r>
              <a:rPr lang="en-US" b="1" u="sng" dirty="0"/>
              <a:t>public bodies</a:t>
            </a:r>
            <a:r>
              <a:rPr lang="en-US" dirty="0"/>
              <a:t> and </a:t>
            </a:r>
            <a:r>
              <a:rPr lang="en-US" b="1" u="sng" dirty="0"/>
              <a:t>public officials</a:t>
            </a:r>
            <a:r>
              <a:rPr lang="en-US" dirty="0"/>
              <a:t> shall be open to any person for </a:t>
            </a:r>
            <a:r>
              <a:rPr lang="en-US" b="1" u="sng" dirty="0"/>
              <a:t>inspection</a:t>
            </a:r>
            <a:r>
              <a:rPr lang="en-US" dirty="0"/>
              <a:t>, </a:t>
            </a:r>
            <a:r>
              <a:rPr lang="en-US" b="1" u="sng" dirty="0"/>
              <a:t>copying</a:t>
            </a:r>
            <a:r>
              <a:rPr lang="en-US" dirty="0"/>
              <a:t>, or </a:t>
            </a:r>
            <a:r>
              <a:rPr lang="en-US" b="1" u="sng" dirty="0"/>
              <a:t>mechanical reproduction</a:t>
            </a:r>
            <a:r>
              <a:rPr lang="en-US" dirty="0"/>
              <a:t> during </a:t>
            </a:r>
            <a:r>
              <a:rPr lang="en-US" b="1" u="sng" dirty="0"/>
              <a:t>regular business hours</a:t>
            </a:r>
            <a:r>
              <a:rPr lang="en-US" dirty="0"/>
              <a:t>… §24A.5.</a:t>
            </a:r>
          </a:p>
          <a:p>
            <a:pPr marL="0" indent="0">
              <a:buNone/>
            </a:pPr>
            <a:endParaRPr lang="en-US" dirty="0"/>
          </a:p>
          <a:p>
            <a:pPr marL="0" indent="0">
              <a:buNone/>
            </a:pPr>
            <a:r>
              <a:rPr lang="en-US" dirty="0"/>
              <a:t>The only record that the ORA requires the public body to keep are record related to the receipt and expenditure of public funds. §24A.4.</a:t>
            </a:r>
          </a:p>
        </p:txBody>
      </p:sp>
    </p:spTree>
    <p:extLst>
      <p:ext uri="{BB962C8B-B14F-4D97-AF65-F5344CB8AC3E}">
        <p14:creationId xmlns:p14="http://schemas.microsoft.com/office/powerpoint/2010/main" val="59300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lt">
                                    <p:tmPct val="2000"/>
                                  </p:iterate>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 101</a:t>
            </a:r>
          </a:p>
        </p:txBody>
      </p:sp>
      <p:sp>
        <p:nvSpPr>
          <p:cNvPr id="3" name="Content Placeholder 2"/>
          <p:cNvSpPr>
            <a:spLocks noGrp="1"/>
          </p:cNvSpPr>
          <p:nvPr>
            <p:ph idx="1"/>
          </p:nvPr>
        </p:nvSpPr>
        <p:spPr>
          <a:xfrm>
            <a:off x="457200" y="1600200"/>
            <a:ext cx="8229600" cy="5181600"/>
          </a:xfrm>
        </p:spPr>
        <p:txBody>
          <a:bodyPr>
            <a:normAutofit/>
          </a:bodyPr>
          <a:lstStyle/>
          <a:p>
            <a:pPr marL="0" indent="0">
              <a:buNone/>
            </a:pPr>
            <a:r>
              <a:rPr lang="en-US" b="1" u="sng" dirty="0"/>
              <a:t>All records</a:t>
            </a:r>
            <a:r>
              <a:rPr lang="en-US" dirty="0"/>
              <a:t> of </a:t>
            </a:r>
            <a:r>
              <a:rPr lang="en-US" b="1" u="sng" dirty="0"/>
              <a:t>public bodies</a:t>
            </a:r>
            <a:r>
              <a:rPr lang="en-US" dirty="0"/>
              <a:t> and </a:t>
            </a:r>
            <a:r>
              <a:rPr lang="en-US" b="1" u="sng" dirty="0"/>
              <a:t>public officials</a:t>
            </a:r>
            <a:r>
              <a:rPr lang="en-US" dirty="0"/>
              <a:t> shall be open to any person for </a:t>
            </a:r>
            <a:r>
              <a:rPr lang="en-US" b="1" u="sng" dirty="0"/>
              <a:t>inspection</a:t>
            </a:r>
            <a:r>
              <a:rPr lang="en-US" dirty="0"/>
              <a:t>, </a:t>
            </a:r>
            <a:r>
              <a:rPr lang="en-US" b="1" u="sng" dirty="0"/>
              <a:t>copying</a:t>
            </a:r>
            <a:r>
              <a:rPr lang="en-US" dirty="0"/>
              <a:t>, or </a:t>
            </a:r>
            <a:r>
              <a:rPr lang="en-US" b="1" u="sng" dirty="0"/>
              <a:t>mechanical reproduction</a:t>
            </a:r>
            <a:r>
              <a:rPr lang="en-US" dirty="0"/>
              <a:t> during </a:t>
            </a:r>
            <a:r>
              <a:rPr lang="en-US" b="1" u="sng" dirty="0"/>
              <a:t>regular business hours</a:t>
            </a:r>
            <a:r>
              <a:rPr lang="en-US" dirty="0"/>
              <a:t>… §24A.5.</a:t>
            </a:r>
          </a:p>
          <a:p>
            <a:pPr marL="0" indent="0">
              <a:buNone/>
            </a:pPr>
            <a:endParaRPr lang="en-US" dirty="0"/>
          </a:p>
          <a:p>
            <a:pPr marL="0" indent="0">
              <a:buNone/>
            </a:pPr>
            <a:r>
              <a:rPr lang="en-US" dirty="0"/>
              <a:t>Willful violation of the ORA is a misdemeanor. §24A.17(A).</a:t>
            </a:r>
          </a:p>
          <a:p>
            <a:pPr marL="0" indent="0">
              <a:spcBef>
                <a:spcPts val="2400"/>
              </a:spcBef>
              <a:buNone/>
            </a:pPr>
            <a:r>
              <a:rPr lang="en-US" dirty="0"/>
              <a:t>Citizen can bring suit alleging ORA violation. If they prevail, they are entitled to an Attorney Fee award. Public body or official can only get a fee award if they win and the suit was clearly frivolous. §24A.17(B) &amp; (C).</a:t>
            </a:r>
          </a:p>
        </p:txBody>
      </p:sp>
    </p:spTree>
    <p:extLst>
      <p:ext uri="{BB962C8B-B14F-4D97-AF65-F5344CB8AC3E}">
        <p14:creationId xmlns:p14="http://schemas.microsoft.com/office/powerpoint/2010/main" val="49915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lt">
                                    <p:tmPct val="2000"/>
                                  </p:iterate>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2000"/>
                                  </p:iterate>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Behind the ORA</a:t>
            </a:r>
          </a:p>
        </p:txBody>
      </p:sp>
      <p:sp>
        <p:nvSpPr>
          <p:cNvPr id="3" name="Content Placeholder 2"/>
          <p:cNvSpPr>
            <a:spLocks noGrp="1"/>
          </p:cNvSpPr>
          <p:nvPr>
            <p:ph idx="1"/>
          </p:nvPr>
        </p:nvSpPr>
        <p:spPr/>
        <p:txBody>
          <a:bodyPr/>
          <a:lstStyle/>
          <a:p>
            <a:pPr marL="0" indent="0">
              <a:buNone/>
            </a:pPr>
            <a:r>
              <a:rPr lang="en-US" i="1" dirty="0"/>
              <a:t>As the Oklahoma Constitution recognizes and guarantees, all political power is inherent in the people. Thus, it is the public policy of the State of Oklahoma that the people are vested with the </a:t>
            </a:r>
            <a:r>
              <a:rPr lang="en-US" i="1"/>
              <a:t>inherent right </a:t>
            </a:r>
            <a:r>
              <a:rPr lang="en-US" i="1" dirty="0"/>
              <a:t>to know and be fully informed about their government. … The purpose of this act is to ensure and facilitate the public's right of access to and review of government records so they may efficiently and intelligently exercise their inherent political power. …</a:t>
            </a:r>
          </a:p>
          <a:p>
            <a:pPr marL="0" indent="0">
              <a:buNone/>
            </a:pPr>
            <a:endParaRPr lang="en-US" i="1" dirty="0"/>
          </a:p>
          <a:p>
            <a:pPr marL="0" indent="0">
              <a:buNone/>
            </a:pPr>
            <a:r>
              <a:rPr lang="en-US" dirty="0"/>
              <a:t>51 O.S. §24A.2</a:t>
            </a:r>
          </a:p>
        </p:txBody>
      </p:sp>
    </p:spTree>
    <p:extLst>
      <p:ext uri="{BB962C8B-B14F-4D97-AF65-F5344CB8AC3E}">
        <p14:creationId xmlns:p14="http://schemas.microsoft.com/office/powerpoint/2010/main" val="299361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iterate type="lt">
                                    <p:tmPct val="2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380"/>
                            </p:stCondLst>
                            <p:childTnLst>
                              <p:par>
                                <p:cTn id="9" presetID="10" presetClass="entr" presetSubtype="0" fill="hold" nodeType="afterEffect">
                                  <p:stCondLst>
                                    <p:cond delay="0"/>
                                  </p:stCondLst>
                                  <p:iterate type="lt">
                                    <p:tmPct val="2000"/>
                                  </p:iterate>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Enforcement Records, §24A.8</a:t>
            </a:r>
          </a:p>
        </p:txBody>
      </p:sp>
      <p:sp>
        <p:nvSpPr>
          <p:cNvPr id="3" name="Content Placeholder 2"/>
          <p:cNvSpPr>
            <a:spLocks noGrp="1"/>
          </p:cNvSpPr>
          <p:nvPr>
            <p:ph idx="1"/>
          </p:nvPr>
        </p:nvSpPr>
        <p:spPr/>
        <p:txBody>
          <a:bodyPr/>
          <a:lstStyle/>
          <a:p>
            <a:r>
              <a:rPr lang="en-US" dirty="0"/>
              <a:t>ORA General Rule: Record is open unless an exception can be found.</a:t>
            </a:r>
          </a:p>
          <a:p>
            <a:r>
              <a:rPr lang="en-US" dirty="0"/>
              <a:t>LE Records: Exact Opposite – record </a:t>
            </a:r>
            <a:r>
              <a:rPr lang="en-US" b="1" i="1" dirty="0"/>
              <a:t>may</a:t>
            </a:r>
            <a:r>
              <a:rPr lang="en-US" dirty="0"/>
              <a:t> be kept confidential unless it falls under §24A.8(A):</a:t>
            </a:r>
          </a:p>
          <a:p>
            <a:pPr lvl="1"/>
            <a:r>
              <a:rPr lang="en-US" dirty="0"/>
              <a:t>Arrestee description (name, DOB, address, race, sex, physical description, and occupation);</a:t>
            </a:r>
          </a:p>
          <a:p>
            <a:pPr lvl="1"/>
            <a:r>
              <a:rPr lang="en-US" dirty="0"/>
              <a:t>Facts concerning the arrest, including the cause of arrest and the name of the arresting officer;</a:t>
            </a:r>
          </a:p>
          <a:p>
            <a:pPr lvl="1"/>
            <a:r>
              <a:rPr lang="en-US" dirty="0"/>
              <a:t>A chronological list of all incidents, including initial offense report information showing the offense, date, time, general location, officer, and a brief summary of what occurred;</a:t>
            </a:r>
          </a:p>
          <a:p>
            <a:pPr lvl="1"/>
            <a:r>
              <a:rPr lang="en-US" dirty="0"/>
              <a:t>Radio logs, including a chronological listing of the calls dispatched;</a:t>
            </a:r>
          </a:p>
        </p:txBody>
      </p:sp>
    </p:spTree>
    <p:extLst>
      <p:ext uri="{BB962C8B-B14F-4D97-AF65-F5344CB8AC3E}">
        <p14:creationId xmlns:p14="http://schemas.microsoft.com/office/powerpoint/2010/main" val="271819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iterate type="lt">
                                    <p:tmPct val="2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2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100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2000"/>
                            </p:stCondLst>
                            <p:childTnLst>
                              <p:par>
                                <p:cTn id="23" presetID="10" presetClass="entr" presetSubtype="0" fill="hold" grpId="0" nodeType="afterEffect">
                                  <p:stCondLst>
                                    <p:cond delay="100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3500"/>
                            </p:stCondLst>
                            <p:childTnLst>
                              <p:par>
                                <p:cTn id="27" presetID="10" presetClass="entr" presetSubtype="0" fill="hold" grpId="0" nodeType="afterEffect">
                                  <p:stCondLst>
                                    <p:cond delay="100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Enforcement Records, §24A.8</a:t>
            </a:r>
          </a:p>
        </p:txBody>
      </p:sp>
      <p:sp>
        <p:nvSpPr>
          <p:cNvPr id="3" name="Content Placeholder 2"/>
          <p:cNvSpPr>
            <a:spLocks noGrp="1"/>
          </p:cNvSpPr>
          <p:nvPr>
            <p:ph idx="1"/>
          </p:nvPr>
        </p:nvSpPr>
        <p:spPr/>
        <p:txBody>
          <a:bodyPr/>
          <a:lstStyle/>
          <a:p>
            <a:r>
              <a:rPr lang="en-US" dirty="0"/>
              <a:t>ORA General Rule: Record is open unless an exception can be found.</a:t>
            </a:r>
          </a:p>
          <a:p>
            <a:r>
              <a:rPr lang="en-US" dirty="0"/>
              <a:t>LE Records: Exact Opposite – record </a:t>
            </a:r>
            <a:r>
              <a:rPr lang="en-US" b="1" i="1" dirty="0"/>
              <a:t>may</a:t>
            </a:r>
            <a:r>
              <a:rPr lang="en-US" dirty="0"/>
              <a:t> be kept confidential unless it falls under §24A.8(A):</a:t>
            </a:r>
          </a:p>
          <a:p>
            <a:pPr lvl="1"/>
            <a:r>
              <a:rPr lang="en-US" dirty="0"/>
              <a:t>Conviction information, including the name of any person convicted of a criminal offense;</a:t>
            </a:r>
          </a:p>
          <a:p>
            <a:pPr lvl="1"/>
            <a:r>
              <a:rPr lang="en-US" dirty="0"/>
              <a:t>Disposition of all warrants, including orders signed by a judge of any court commanding a law enforcement officer to arrest a particular person;</a:t>
            </a:r>
          </a:p>
          <a:p>
            <a:pPr lvl="1"/>
            <a:r>
              <a:rPr lang="en-US" dirty="0"/>
              <a:t>A crime summary, including an agency summary of crimes reported and public calls for service by classification or nature and number; and</a:t>
            </a:r>
          </a:p>
        </p:txBody>
      </p:sp>
    </p:spTree>
    <p:extLst>
      <p:ext uri="{BB962C8B-B14F-4D97-AF65-F5344CB8AC3E}">
        <p14:creationId xmlns:p14="http://schemas.microsoft.com/office/powerpoint/2010/main" val="14783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iterate type="lt">
                                    <p:tmPct val="2000"/>
                                  </p:iterate>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2260"/>
                            </p:stCondLst>
                            <p:childTnLst>
                              <p:par>
                                <p:cTn id="9" presetID="10" presetClass="entr" presetSubtype="0" fill="hold" nodeType="afterEffect">
                                  <p:stCondLst>
                                    <p:cond delay="1000"/>
                                  </p:stCondLst>
                                  <p:iterate type="lt">
                                    <p:tmPct val="2000"/>
                                  </p:iterate>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par>
                          <p:cTn id="12" fill="hold">
                            <p:stCondLst>
                              <p:cond delay="4970"/>
                            </p:stCondLst>
                            <p:childTnLst>
                              <p:par>
                                <p:cTn id="13" presetID="10" presetClass="entr" presetSubtype="0" fill="hold" nodeType="afterEffect">
                                  <p:stCondLst>
                                    <p:cond delay="1000"/>
                                  </p:stCondLst>
                                  <p:iterate type="lt">
                                    <p:tmPct val="2000"/>
                                  </p:iterate>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Enforcement Records, §24A.8</a:t>
            </a:r>
          </a:p>
        </p:txBody>
      </p:sp>
      <p:sp>
        <p:nvSpPr>
          <p:cNvPr id="3" name="Content Placeholder 2"/>
          <p:cNvSpPr>
            <a:spLocks noGrp="1"/>
          </p:cNvSpPr>
          <p:nvPr>
            <p:ph idx="1"/>
          </p:nvPr>
        </p:nvSpPr>
        <p:spPr>
          <a:xfrm>
            <a:off x="457200" y="1600200"/>
            <a:ext cx="8229600" cy="5181600"/>
          </a:xfrm>
        </p:spPr>
        <p:txBody>
          <a:bodyPr>
            <a:normAutofit/>
          </a:bodyPr>
          <a:lstStyle/>
          <a:p>
            <a:r>
              <a:rPr lang="en-US" dirty="0"/>
              <a:t>ORA General Rule: Record is open unless an exception can be found.</a:t>
            </a:r>
          </a:p>
          <a:p>
            <a:r>
              <a:rPr lang="en-US" dirty="0"/>
              <a:t>LE Records: Exact Opposite – record </a:t>
            </a:r>
            <a:r>
              <a:rPr lang="en-US" b="1" i="1" dirty="0"/>
              <a:t>may</a:t>
            </a:r>
            <a:r>
              <a:rPr lang="en-US" dirty="0"/>
              <a:t> be kept confidential unless it falls under §24A.8(A):</a:t>
            </a:r>
          </a:p>
          <a:p>
            <a:pPr lvl="1"/>
            <a:r>
              <a:rPr lang="en-US" dirty="0"/>
              <a:t>Jail registers, including jail blotter data or jail booking information recorded on persons at the time of incarceration showing the name of each prisoner with the date and cause of commitment, the authority committing the prisoner, whether committed for a criminal offense, a description of the prisoner, and the date or manner of discharge or escape of the prisoner;</a:t>
            </a:r>
          </a:p>
          <a:p>
            <a:pPr>
              <a:spcBef>
                <a:spcPts val="1800"/>
              </a:spcBef>
            </a:pPr>
            <a:r>
              <a:rPr lang="en-US" dirty="0"/>
              <a:t>“May” not “Shall”: If (A) doesn’t apply, a Court can decide whether your interest in withholding outweighs the public’s right know. §24A.8(B).</a:t>
            </a:r>
          </a:p>
        </p:txBody>
      </p:sp>
    </p:spTree>
    <p:extLst>
      <p:ext uri="{BB962C8B-B14F-4D97-AF65-F5344CB8AC3E}">
        <p14:creationId xmlns:p14="http://schemas.microsoft.com/office/powerpoint/2010/main" val="29476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lt">
                                    <p:tmPct val="2000"/>
                                  </p:iterate>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2000"/>
                                  </p:iterate>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Enforcement Records, §24A.8</a:t>
            </a:r>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r>
              <a:rPr lang="en-US" dirty="0"/>
              <a:t>Dash Cams: </a:t>
            </a:r>
            <a:r>
              <a:rPr lang="en-US" b="1" i="1" dirty="0"/>
              <a:t>Per Se </a:t>
            </a:r>
            <a:r>
              <a:rPr lang="en-US" dirty="0"/>
              <a:t>an Open Record. May redact:</a:t>
            </a:r>
          </a:p>
          <a:p>
            <a:pPr lvl="1">
              <a:spcBef>
                <a:spcPts val="1200"/>
              </a:spcBef>
            </a:pPr>
            <a:r>
              <a:rPr lang="en-US" dirty="0"/>
              <a:t>Death or a dead body (unless caused by officer)</a:t>
            </a:r>
          </a:p>
          <a:p>
            <a:pPr lvl="1">
              <a:spcBef>
                <a:spcPts val="1200"/>
              </a:spcBef>
            </a:pPr>
            <a:r>
              <a:rPr lang="en-US" dirty="0"/>
              <a:t>Great bodily injury (11-904) (unless caused by officer)</a:t>
            </a:r>
          </a:p>
          <a:p>
            <a:pPr lvl="1">
              <a:spcBef>
                <a:spcPts val="1200"/>
              </a:spcBef>
            </a:pPr>
            <a:r>
              <a:rPr lang="en-US" dirty="0"/>
              <a:t>Clearly shows Acts of severe violence resulting in great bodily injury (47 OS 11-904) (unless caused by officer)</a:t>
            </a:r>
          </a:p>
          <a:p>
            <a:pPr lvl="1">
              <a:spcBef>
                <a:spcPts val="1200"/>
              </a:spcBef>
            </a:pPr>
            <a:r>
              <a:rPr lang="en-US" dirty="0"/>
              <a:t>Nudity</a:t>
            </a:r>
          </a:p>
          <a:p>
            <a:pPr lvl="1">
              <a:spcBef>
                <a:spcPts val="1200"/>
              </a:spcBef>
            </a:pPr>
            <a:r>
              <a:rPr lang="en-US" dirty="0"/>
              <a:t>ID’s minors under 16 or undermines confidentiality from Title 10A</a:t>
            </a:r>
          </a:p>
          <a:p>
            <a:pPr lvl="1">
              <a:spcBef>
                <a:spcPts val="1200"/>
              </a:spcBef>
            </a:pPr>
            <a:r>
              <a:rPr lang="en-US" dirty="0"/>
              <a:t>Personal information of a person not arrested/citied/warned other than the name or license plate (e.g. DL #, DOB, address, financial info)</a:t>
            </a:r>
          </a:p>
          <a:p>
            <a:pPr lvl="1">
              <a:spcBef>
                <a:spcPts val="1200"/>
              </a:spcBef>
            </a:pPr>
            <a:r>
              <a:rPr lang="en-US" dirty="0"/>
              <a:t>Personal medical information that is not already public</a:t>
            </a:r>
          </a:p>
          <a:p>
            <a:pPr lvl="1">
              <a:spcBef>
                <a:spcPts val="1200"/>
              </a:spcBef>
            </a:pPr>
            <a:r>
              <a:rPr lang="en-US" dirty="0"/>
              <a:t>Would undermine a privilege from 43A O.S. 1-109 or 3-428 (detention or transportation for mental health evaluation or treatment detox)</a:t>
            </a:r>
          </a:p>
          <a:p>
            <a:pPr lvl="1">
              <a:spcBef>
                <a:spcPts val="1200"/>
              </a:spcBef>
            </a:pPr>
            <a:r>
              <a:rPr lang="en-US" dirty="0"/>
              <a:t>Identity of officer who is subject to an IA as a result of an event depicted in the recording. Ends once final discipline is handed down. IA cannot last an “unreasonable amount of time”</a:t>
            </a:r>
          </a:p>
        </p:txBody>
      </p:sp>
    </p:spTree>
    <p:extLst>
      <p:ext uri="{BB962C8B-B14F-4D97-AF65-F5344CB8AC3E}">
        <p14:creationId xmlns:p14="http://schemas.microsoft.com/office/powerpoint/2010/main" val="206154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lt">
                                    <p:tmPct val="2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2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880"/>
                            </p:stCondLst>
                            <p:childTnLst>
                              <p:par>
                                <p:cTn id="14" presetID="10" presetClass="entr" presetSubtype="0" fill="hold" nodeType="afterEffect">
                                  <p:stCondLst>
                                    <p:cond delay="0"/>
                                  </p:stCondLst>
                                  <p:iterate type="lt">
                                    <p:tmPct val="2000"/>
                                  </p:iterate>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850"/>
                            </p:stCondLst>
                            <p:childTnLst>
                              <p:par>
                                <p:cTn id="18" presetID="10" presetClass="entr" presetSubtype="0" fill="hold" nodeType="afterEffect">
                                  <p:stCondLst>
                                    <p:cond delay="0"/>
                                  </p:stCondLst>
                                  <p:iterate type="lt">
                                    <p:tmPct val="2000"/>
                                  </p:iterate>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iterate type="lt">
                                    <p:tmPct val="2000"/>
                                  </p:iterate>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550"/>
                            </p:stCondLst>
                            <p:childTnLst>
                              <p:par>
                                <p:cTn id="27" presetID="10" presetClass="entr" presetSubtype="0" fill="hold" nodeType="afterEffect">
                                  <p:stCondLst>
                                    <p:cond delay="0"/>
                                  </p:stCondLst>
                                  <p:iterate type="lt">
                                    <p:tmPct val="2000"/>
                                  </p:iterate>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par>
                          <p:cTn id="30" fill="hold">
                            <p:stCondLst>
                              <p:cond delay="1600"/>
                            </p:stCondLst>
                            <p:childTnLst>
                              <p:par>
                                <p:cTn id="31" presetID="10" presetClass="entr" presetSubtype="0" fill="hold" nodeType="afterEffect">
                                  <p:stCondLst>
                                    <p:cond delay="0"/>
                                  </p:stCondLst>
                                  <p:iterate type="lt">
                                    <p:tmPct val="2000"/>
                                  </p:iterate>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par>
                          <p:cTn id="34" fill="hold">
                            <p:stCondLst>
                              <p:cond delay="3270"/>
                            </p:stCondLst>
                            <p:childTnLst>
                              <p:par>
                                <p:cTn id="35" presetID="10" presetClass="entr" presetSubtype="0" fill="hold" nodeType="afterEffect">
                                  <p:stCondLst>
                                    <p:cond delay="0"/>
                                  </p:stCondLst>
                                  <p:iterate type="lt">
                                    <p:tmPct val="2000"/>
                                  </p:iterate>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par>
                          <p:cTn id="38" fill="hold">
                            <p:stCondLst>
                              <p:cond delay="4240"/>
                            </p:stCondLst>
                            <p:childTnLst>
                              <p:par>
                                <p:cTn id="39" presetID="10" presetClass="entr" presetSubtype="0" fill="hold" nodeType="afterEffect">
                                  <p:stCondLst>
                                    <p:cond delay="0"/>
                                  </p:stCondLst>
                                  <p:iterate type="lt">
                                    <p:tmPct val="2000"/>
                                  </p:iterate>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iterate type="lt">
                                    <p:tmPct val="2000"/>
                                  </p:iterate>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Enforcement Records, §24A.8</a:t>
            </a:r>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r>
              <a:rPr lang="en-US" dirty="0"/>
              <a:t>Body Cams: Open Record </a:t>
            </a:r>
            <a:r>
              <a:rPr lang="en-US" b="1" u="sng" dirty="0"/>
              <a:t>if</a:t>
            </a:r>
            <a:r>
              <a:rPr lang="en-US" dirty="0"/>
              <a:t> it shows:</a:t>
            </a:r>
          </a:p>
          <a:p>
            <a:pPr lvl="1">
              <a:spcBef>
                <a:spcPts val="1200"/>
              </a:spcBef>
            </a:pPr>
            <a:r>
              <a:rPr lang="en-US" dirty="0"/>
              <a:t>Use of physical force</a:t>
            </a:r>
          </a:p>
          <a:p>
            <a:pPr lvl="1">
              <a:spcBef>
                <a:spcPts val="1200"/>
              </a:spcBef>
            </a:pPr>
            <a:r>
              <a:rPr lang="en-US" dirty="0"/>
              <a:t>Pursuits &amp; Traffic stops</a:t>
            </a:r>
          </a:p>
          <a:p>
            <a:pPr lvl="1">
              <a:spcBef>
                <a:spcPts val="1200"/>
              </a:spcBef>
            </a:pPr>
            <a:r>
              <a:rPr lang="en-US" dirty="0"/>
              <a:t>Person being arrested, cited, charged or issued a written warning</a:t>
            </a:r>
          </a:p>
          <a:p>
            <a:pPr lvl="1">
              <a:spcBef>
                <a:spcPts val="1200"/>
              </a:spcBef>
            </a:pPr>
            <a:r>
              <a:rPr lang="en-US" dirty="0"/>
              <a:t>Events that directly led to arrest/citation/charge/warning</a:t>
            </a:r>
          </a:p>
          <a:p>
            <a:pPr lvl="1">
              <a:spcBef>
                <a:spcPts val="1200"/>
              </a:spcBef>
            </a:pPr>
            <a:r>
              <a:rPr lang="en-US" dirty="0"/>
              <a:t>Investigatory detentions</a:t>
            </a:r>
          </a:p>
          <a:p>
            <a:pPr lvl="1">
              <a:spcBef>
                <a:spcPts val="1200"/>
              </a:spcBef>
            </a:pPr>
            <a:r>
              <a:rPr lang="en-US" dirty="0"/>
              <a:t>“any exercise of authority by a law enforcement officer that deprives a citizen of his or her liberty”</a:t>
            </a:r>
          </a:p>
          <a:p>
            <a:pPr lvl="1">
              <a:spcBef>
                <a:spcPts val="1200"/>
              </a:spcBef>
            </a:pPr>
            <a:r>
              <a:rPr lang="en-US" dirty="0"/>
              <a:t>Actions by officer that have become the cause of an investigation or charges being filed</a:t>
            </a:r>
          </a:p>
          <a:p>
            <a:pPr lvl="1">
              <a:spcBef>
                <a:spcPts val="1200"/>
              </a:spcBef>
            </a:pPr>
            <a:r>
              <a:rPr lang="en-US" dirty="0"/>
              <a:t>“Recordings in the public interest that may materially aid a determination of whether law enforcement officers are appropriately performing their duties as public servants”</a:t>
            </a:r>
          </a:p>
          <a:p>
            <a:pPr lvl="1">
              <a:spcBef>
                <a:spcPts val="1200"/>
              </a:spcBef>
            </a:pPr>
            <a:r>
              <a:rPr lang="en-US" dirty="0"/>
              <a:t>Any contextual events for the above</a:t>
            </a:r>
          </a:p>
        </p:txBody>
      </p:sp>
    </p:spTree>
    <p:extLst>
      <p:ext uri="{BB962C8B-B14F-4D97-AF65-F5344CB8AC3E}">
        <p14:creationId xmlns:p14="http://schemas.microsoft.com/office/powerpoint/2010/main" val="175360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lt">
                                    <p:tmPct val="2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2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670"/>
                            </p:stCondLst>
                            <p:childTnLst>
                              <p:par>
                                <p:cTn id="14" presetID="10" presetClass="entr" presetSubtype="0" fill="hold" nodeType="afterEffect">
                                  <p:stCondLst>
                                    <p:cond delay="0"/>
                                  </p:stCondLst>
                                  <p:iterate type="lt">
                                    <p:tmPct val="2000"/>
                                  </p:iterate>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370"/>
                            </p:stCondLst>
                            <p:childTnLst>
                              <p:par>
                                <p:cTn id="18" presetID="10" presetClass="entr" presetSubtype="0" fill="hold" nodeType="afterEffect">
                                  <p:stCondLst>
                                    <p:cond delay="0"/>
                                  </p:stCondLst>
                                  <p:iterate type="lt">
                                    <p:tmPct val="2000"/>
                                  </p:iterate>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2420"/>
                            </p:stCondLst>
                            <p:childTnLst>
                              <p:par>
                                <p:cTn id="22" presetID="10" presetClass="entr" presetSubtype="0" fill="hold" nodeType="afterEffect">
                                  <p:stCondLst>
                                    <p:cond delay="0"/>
                                  </p:stCondLst>
                                  <p:iterate type="lt">
                                    <p:tmPct val="2000"/>
                                  </p:iterate>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3440"/>
                            </p:stCondLst>
                            <p:childTnLst>
                              <p:par>
                                <p:cTn id="26" presetID="10" presetClass="entr" presetSubtype="0" fill="hold" nodeType="afterEffect">
                                  <p:stCondLst>
                                    <p:cond delay="0"/>
                                  </p:stCondLst>
                                  <p:iterate type="lt">
                                    <p:tmPct val="2000"/>
                                  </p:iterate>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iterate type="lt">
                                    <p:tmPct val="2000"/>
                                  </p:iterate>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par>
                          <p:cTn id="34" fill="hold">
                            <p:stCondLst>
                              <p:cond delay="1340"/>
                            </p:stCondLst>
                            <p:childTnLst>
                              <p:par>
                                <p:cTn id="35" presetID="10" presetClass="entr" presetSubtype="0" fill="hold" nodeType="afterEffect">
                                  <p:stCondLst>
                                    <p:cond delay="0"/>
                                  </p:stCondLst>
                                  <p:iterate type="lt">
                                    <p:tmPct val="2000"/>
                                  </p:iterate>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par>
                          <p:cTn id="38" fill="hold">
                            <p:stCondLst>
                              <p:cond delay="2570"/>
                            </p:stCondLst>
                            <p:childTnLst>
                              <p:par>
                                <p:cTn id="39" presetID="10" presetClass="entr" presetSubtype="0" fill="hold" nodeType="afterEffect">
                                  <p:stCondLst>
                                    <p:cond delay="0"/>
                                  </p:stCondLst>
                                  <p:iterate type="lt">
                                    <p:tmPct val="2000"/>
                                  </p:iterate>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par>
                          <p:cTn id="42" fill="hold">
                            <p:stCondLst>
                              <p:cond delay="4550"/>
                            </p:stCondLst>
                            <p:childTnLst>
                              <p:par>
                                <p:cTn id="43" presetID="10" presetClass="entr" presetSubtype="0" fill="hold" nodeType="afterEffect">
                                  <p:stCondLst>
                                    <p:cond delay="0"/>
                                  </p:stCondLst>
                                  <p:iterate type="lt">
                                    <p:tmPct val="2000"/>
                                  </p:iterate>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Enforcement Records, §24A.8</a:t>
            </a:r>
          </a:p>
        </p:txBody>
      </p:sp>
      <p:sp>
        <p:nvSpPr>
          <p:cNvPr id="3" name="Content Placeholder 2"/>
          <p:cNvSpPr>
            <a:spLocks noGrp="1"/>
          </p:cNvSpPr>
          <p:nvPr>
            <p:ph idx="1"/>
          </p:nvPr>
        </p:nvSpPr>
        <p:spPr>
          <a:xfrm>
            <a:off x="457200" y="1600200"/>
            <a:ext cx="8229600" cy="5257800"/>
          </a:xfrm>
        </p:spPr>
        <p:txBody>
          <a:bodyPr>
            <a:normAutofit/>
          </a:bodyPr>
          <a:lstStyle/>
          <a:p>
            <a:pPr>
              <a:spcBef>
                <a:spcPts val="0"/>
              </a:spcBef>
            </a:pPr>
            <a:r>
              <a:rPr lang="en-US" sz="2200" dirty="0"/>
              <a:t>Body Cams: </a:t>
            </a:r>
            <a:r>
              <a:rPr lang="en-US" sz="2200" i="1" dirty="0"/>
              <a:t>May</a:t>
            </a:r>
            <a:r>
              <a:rPr lang="en-US" sz="2200" dirty="0"/>
              <a:t> redact items listed under dash cams plus:</a:t>
            </a:r>
          </a:p>
          <a:p>
            <a:pPr lvl="1">
              <a:spcBef>
                <a:spcPts val="1200"/>
              </a:spcBef>
            </a:pPr>
            <a:r>
              <a:rPr lang="en-US" dirty="0"/>
              <a:t>ID of victim of a sex crime or domestic violence</a:t>
            </a:r>
          </a:p>
          <a:p>
            <a:pPr lvl="1">
              <a:spcBef>
                <a:spcPts val="1200"/>
              </a:spcBef>
            </a:pPr>
            <a:r>
              <a:rPr lang="en-US" dirty="0"/>
              <a:t>ID of a person who provides information where request for anonymity is made or where disclosure would pose a threat to the person or property of the person or others</a:t>
            </a:r>
          </a:p>
          <a:p>
            <a:pPr lvl="1">
              <a:spcBef>
                <a:spcPts val="1200"/>
              </a:spcBef>
            </a:pPr>
            <a:r>
              <a:rPr lang="en-US" dirty="0"/>
              <a:t>Undermine CI privilege (12 O.S. §2510)</a:t>
            </a:r>
          </a:p>
          <a:p>
            <a:pPr lvl="1">
              <a:spcBef>
                <a:spcPts val="1200"/>
              </a:spcBef>
            </a:pPr>
            <a:r>
              <a:rPr lang="en-US" dirty="0"/>
              <a:t>Undermines an ongoing criminal investigation or prosecution</a:t>
            </a:r>
          </a:p>
          <a:p>
            <a:pPr lvl="2">
              <a:spcBef>
                <a:spcPts val="1200"/>
              </a:spcBef>
            </a:pPr>
            <a:r>
              <a:rPr lang="en-US" dirty="0"/>
              <a:t>This expires 10 days post-arraignment/initial appearance (DA can request exception)</a:t>
            </a:r>
          </a:p>
          <a:p>
            <a:pPr lvl="2">
              <a:spcBef>
                <a:spcPts val="1200"/>
              </a:spcBef>
            </a:pPr>
            <a:r>
              <a:rPr lang="en-US" dirty="0"/>
              <a:t>120 days after the date of recording if no charge is filed (appeal)</a:t>
            </a:r>
          </a:p>
          <a:p>
            <a:pPr lvl="2">
              <a:spcBef>
                <a:spcPts val="1200"/>
              </a:spcBef>
            </a:pPr>
            <a:r>
              <a:rPr lang="en-US" dirty="0"/>
              <a:t>Mandatory release after 4 years</a:t>
            </a:r>
          </a:p>
        </p:txBody>
      </p:sp>
    </p:spTree>
    <p:extLst>
      <p:ext uri="{BB962C8B-B14F-4D97-AF65-F5344CB8AC3E}">
        <p14:creationId xmlns:p14="http://schemas.microsoft.com/office/powerpoint/2010/main" val="351859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lt">
                                    <p:tmPct val="2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960"/>
                            </p:stCondLst>
                            <p:childTnLst>
                              <p:par>
                                <p:cTn id="9" presetID="10" presetClass="entr" presetSubtype="0" fill="hold" nodeType="afterEffect">
                                  <p:stCondLst>
                                    <p:cond delay="0"/>
                                  </p:stCondLst>
                                  <p:iterate type="lt">
                                    <p:tmPct val="2000"/>
                                  </p:iterate>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840"/>
                            </p:stCondLst>
                            <p:childTnLst>
                              <p:par>
                                <p:cTn id="13" presetID="10" presetClass="entr" presetSubtype="0" fill="hold" nodeType="afterEffect">
                                  <p:stCondLst>
                                    <p:cond delay="0"/>
                                  </p:stCondLst>
                                  <p:iterate type="lt">
                                    <p:tmPct val="2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3690"/>
                            </p:stCondLst>
                            <p:childTnLst>
                              <p:par>
                                <p:cTn id="17" presetID="10" presetClass="entr" presetSubtype="0" fill="hold" nodeType="afterEffect">
                                  <p:stCondLst>
                                    <p:cond delay="0"/>
                                  </p:stCondLst>
                                  <p:iterate type="lt">
                                    <p:tmPct val="2000"/>
                                  </p:iterate>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4510"/>
                            </p:stCondLst>
                            <p:childTnLst>
                              <p:par>
                                <p:cTn id="21" presetID="10" presetClass="entr" presetSubtype="0" fill="hold" nodeType="afterEffect">
                                  <p:stCondLst>
                                    <p:cond delay="0"/>
                                  </p:stCondLst>
                                  <p:iterate type="lt">
                                    <p:tmPct val="2000"/>
                                  </p:iterate>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iterate type="lt">
                                    <p:tmPct val="2000"/>
                                  </p:iterate>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1230"/>
                            </p:stCondLst>
                            <p:childTnLst>
                              <p:par>
                                <p:cTn id="30" presetID="10" presetClass="entr" presetSubtype="0" fill="hold" nodeType="afterEffect">
                                  <p:stCondLst>
                                    <p:cond delay="0"/>
                                  </p:stCondLst>
                                  <p:iterate type="lt">
                                    <p:tmPct val="2000"/>
                                  </p:iterate>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par>
                          <p:cTn id="33" fill="hold">
                            <p:stCondLst>
                              <p:cond delay="2270"/>
                            </p:stCondLst>
                            <p:childTnLst>
                              <p:par>
                                <p:cTn id="34" presetID="10" presetClass="entr" presetSubtype="0" fill="hold" nodeType="afterEffect">
                                  <p:stCondLst>
                                    <p:cond delay="0"/>
                                  </p:stCondLst>
                                  <p:iterate type="lt">
                                    <p:tmPct val="2000"/>
                                  </p:iterate>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Enforcement Records, §24A.8</a:t>
            </a:r>
          </a:p>
        </p:txBody>
      </p:sp>
      <p:sp>
        <p:nvSpPr>
          <p:cNvPr id="3" name="Content Placeholder 2"/>
          <p:cNvSpPr>
            <a:spLocks noGrp="1"/>
          </p:cNvSpPr>
          <p:nvPr>
            <p:ph idx="1"/>
          </p:nvPr>
        </p:nvSpPr>
        <p:spPr/>
        <p:txBody>
          <a:bodyPr>
            <a:normAutofit/>
          </a:bodyPr>
          <a:lstStyle/>
          <a:p>
            <a:r>
              <a:rPr lang="en-US" b="1" dirty="0"/>
              <a:t>Broadly Interpreted in favor of the Public</a:t>
            </a:r>
          </a:p>
          <a:p>
            <a:pPr>
              <a:spcBef>
                <a:spcPts val="2400"/>
              </a:spcBef>
            </a:pPr>
            <a:r>
              <a:rPr lang="en-US" dirty="0"/>
              <a:t>They get </a:t>
            </a:r>
            <a:r>
              <a:rPr lang="en-US" b="1" u="sng" dirty="0"/>
              <a:t>each</a:t>
            </a:r>
            <a:r>
              <a:rPr lang="en-US" dirty="0"/>
              <a:t> record that fits (A), not just </a:t>
            </a:r>
            <a:r>
              <a:rPr lang="en-US" b="1" u="sng" dirty="0"/>
              <a:t>a</a:t>
            </a:r>
            <a:r>
              <a:rPr lang="en-US" dirty="0"/>
              <a:t> record.</a:t>
            </a:r>
          </a:p>
          <a:p>
            <a:pPr>
              <a:spcBef>
                <a:spcPts val="2400"/>
              </a:spcBef>
            </a:pPr>
            <a:r>
              <a:rPr lang="en-US" dirty="0"/>
              <a:t>Dash Cam video of a DUI arrest had to be produced even though the arrest report was released. §24A.8(A)(1) &amp; (2) apply (arrestee description; facts concerning the arrest). </a:t>
            </a:r>
            <a:r>
              <a:rPr lang="en-US" u="sng" dirty="0"/>
              <a:t>Ward &amp; Lee, PLC v. City of Claremore</a:t>
            </a:r>
            <a:r>
              <a:rPr lang="en-US" dirty="0"/>
              <a:t>, 2014 OK CIV APP 1, 316 P.3d 225.</a:t>
            </a:r>
          </a:p>
          <a:p>
            <a:pPr>
              <a:spcBef>
                <a:spcPts val="2400"/>
              </a:spcBef>
            </a:pPr>
            <a:r>
              <a:rPr lang="en-US" dirty="0"/>
              <a:t>Attorney Fee award:	$41,324.25</a:t>
            </a:r>
          </a:p>
        </p:txBody>
      </p:sp>
    </p:spTree>
    <p:extLst>
      <p:ext uri="{BB962C8B-B14F-4D97-AF65-F5344CB8AC3E}">
        <p14:creationId xmlns:p14="http://schemas.microsoft.com/office/powerpoint/2010/main" val="198447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2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2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iterate type="lt">
                                    <p:tmPct val="2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Enforcement Records, §24A.8</a:t>
            </a:r>
          </a:p>
        </p:txBody>
      </p:sp>
      <p:sp>
        <p:nvSpPr>
          <p:cNvPr id="3" name="Content Placeholder 2"/>
          <p:cNvSpPr>
            <a:spLocks noGrp="1"/>
          </p:cNvSpPr>
          <p:nvPr>
            <p:ph idx="1"/>
          </p:nvPr>
        </p:nvSpPr>
        <p:spPr>
          <a:xfrm>
            <a:off x="457200" y="1600200"/>
            <a:ext cx="8229600" cy="5029200"/>
          </a:xfrm>
        </p:spPr>
        <p:txBody>
          <a:bodyPr>
            <a:normAutofit/>
          </a:bodyPr>
          <a:lstStyle/>
          <a:p>
            <a:r>
              <a:rPr lang="en-US" u="sng" dirty="0"/>
              <a:t>Oklahoma Assoc. of Broadcasters, Inc. v. City of Norman</a:t>
            </a:r>
            <a:r>
              <a:rPr lang="en-US" dirty="0"/>
              <a:t>, 2016 OK 119 (aka the Joe </a:t>
            </a:r>
            <a:r>
              <a:rPr lang="en-US" dirty="0" err="1"/>
              <a:t>Mixon</a:t>
            </a:r>
            <a:r>
              <a:rPr lang="en-US" dirty="0"/>
              <a:t> video case):</a:t>
            </a:r>
          </a:p>
          <a:p>
            <a:pPr lvl="1">
              <a:spcBef>
                <a:spcPts val="1800"/>
              </a:spcBef>
            </a:pPr>
            <a:r>
              <a:rPr lang="en-US" i="1" dirty="0"/>
              <a:t>Technically right</a:t>
            </a:r>
            <a:r>
              <a:rPr lang="en-US" dirty="0"/>
              <a:t>: Inspection vs. Inspection and Copying.</a:t>
            </a:r>
            <a:endParaRPr lang="en-US" i="1" dirty="0"/>
          </a:p>
          <a:p>
            <a:pPr lvl="1">
              <a:spcBef>
                <a:spcPts val="1800"/>
              </a:spcBef>
            </a:pPr>
            <a:r>
              <a:rPr lang="en-US" dirty="0"/>
              <a:t>Close case: you lose!</a:t>
            </a:r>
          </a:p>
          <a:p>
            <a:pPr lvl="1">
              <a:spcBef>
                <a:spcPts val="1800"/>
              </a:spcBef>
            </a:pPr>
            <a:r>
              <a:rPr lang="en-US" dirty="0"/>
              <a:t>The whole ORA applies to LE</a:t>
            </a:r>
            <a:br>
              <a:rPr lang="en-US" dirty="0"/>
            </a:br>
            <a:r>
              <a:rPr lang="en-US" dirty="0"/>
              <a:t>Agencies, not just 24A.8.</a:t>
            </a:r>
          </a:p>
          <a:p>
            <a:pPr lvl="1">
              <a:spcBef>
                <a:spcPts val="1800"/>
              </a:spcBef>
            </a:pPr>
            <a:r>
              <a:rPr lang="en-US" dirty="0"/>
              <a:t>Facts concerning the arrest:</a:t>
            </a:r>
            <a:br>
              <a:rPr lang="en-US" dirty="0"/>
            </a:br>
            <a:r>
              <a:rPr lang="en-US" dirty="0"/>
              <a:t>filed out of custody, but was</a:t>
            </a:r>
            <a:br>
              <a:rPr lang="en-US" dirty="0"/>
            </a:br>
            <a:r>
              <a:rPr lang="en-US" dirty="0"/>
              <a:t>“arrested” when he was booked.</a:t>
            </a:r>
          </a:p>
          <a:p>
            <a:pPr lvl="1">
              <a:spcBef>
                <a:spcPts val="1800"/>
              </a:spcBef>
            </a:pPr>
            <a:r>
              <a:rPr lang="en-US" dirty="0"/>
              <a:t>Attorney Fee award: $60,000.</a:t>
            </a:r>
            <a:br>
              <a:rPr lang="en-US" dirty="0"/>
            </a:br>
            <a:r>
              <a:rPr lang="en-US" dirty="0"/>
              <a:t>(They asked for $77,840.68)</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8230" y="3200400"/>
            <a:ext cx="4445770" cy="3657600"/>
          </a:xfrm>
          <a:prstGeom prst="rect">
            <a:avLst/>
          </a:prstGeom>
        </p:spPr>
      </p:pic>
    </p:spTree>
    <p:extLst>
      <p:ext uri="{BB962C8B-B14F-4D97-AF65-F5344CB8AC3E}">
        <p14:creationId xmlns:p14="http://schemas.microsoft.com/office/powerpoint/2010/main" val="269271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iterate type="lt">
                                    <p:tmPct val="2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820"/>
                            </p:stCondLst>
                            <p:childTnLst>
                              <p:par>
                                <p:cTn id="9" presetID="10" presetClass="entr" presetSubtype="0" fill="hold" nodeType="afterEffect">
                                  <p:stCondLst>
                                    <p:cond delay="1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2000"/>
                                  </p:iterate>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1000"/>
                                  </p:stCondLst>
                                  <p:iterate type="lt">
                                    <p:tmPct val="2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iterate type="lt">
                                    <p:tmPct val="2000"/>
                                  </p:iterate>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iterate type="lt">
                                    <p:tmPct val="2000"/>
                                  </p:iterate>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iterate type="lt">
                                    <p:tmPct val="2000"/>
                                  </p:iterate>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Personnel Records, §24A.7</a:t>
            </a:r>
          </a:p>
        </p:txBody>
      </p:sp>
      <p:sp>
        <p:nvSpPr>
          <p:cNvPr id="3" name="Content Placeholder 2"/>
          <p:cNvSpPr>
            <a:spLocks noGrp="1"/>
          </p:cNvSpPr>
          <p:nvPr>
            <p:ph idx="1"/>
          </p:nvPr>
        </p:nvSpPr>
        <p:spPr/>
        <p:txBody>
          <a:bodyPr>
            <a:normAutofit/>
          </a:bodyPr>
          <a:lstStyle/>
          <a:p>
            <a:r>
              <a:rPr lang="en-US" dirty="0"/>
              <a:t>Similar to LEA records – Only certain records must be produced. Remaining personnel records are either a “may” or “must be kept confidential.</a:t>
            </a:r>
          </a:p>
          <a:p>
            <a:pPr>
              <a:spcBef>
                <a:spcPts val="2400"/>
              </a:spcBef>
            </a:pPr>
            <a:r>
              <a:rPr lang="en-US" dirty="0"/>
              <a:t>Must be produced (§24A.7(B)):</a:t>
            </a:r>
          </a:p>
          <a:p>
            <a:pPr lvl="1">
              <a:spcBef>
                <a:spcPts val="1800"/>
              </a:spcBef>
            </a:pPr>
            <a:r>
              <a:rPr lang="en-US" dirty="0"/>
              <a:t>Application for employment of a person </a:t>
            </a:r>
            <a:r>
              <a:rPr lang="en-US" u="sng" dirty="0"/>
              <a:t>who becomes</a:t>
            </a:r>
            <a:r>
              <a:rPr lang="en-US" dirty="0"/>
              <a:t> and official.</a:t>
            </a:r>
          </a:p>
          <a:p>
            <a:pPr lvl="1">
              <a:spcBef>
                <a:spcPts val="1800"/>
              </a:spcBef>
            </a:pPr>
            <a:r>
              <a:rPr lang="en-US" dirty="0"/>
              <a:t>Gross receipts of funds</a:t>
            </a:r>
          </a:p>
          <a:p>
            <a:pPr lvl="1">
              <a:spcBef>
                <a:spcPts val="1800"/>
              </a:spcBef>
            </a:pPr>
            <a:r>
              <a:rPr lang="en-US" dirty="0"/>
              <a:t>Dates of employment, title(s)/position(s) held</a:t>
            </a:r>
          </a:p>
          <a:p>
            <a:pPr lvl="1">
              <a:spcBef>
                <a:spcPts val="1800"/>
              </a:spcBef>
            </a:pPr>
            <a:r>
              <a:rPr lang="en-US" dirty="0"/>
              <a:t>Final disciplinary action resulting in loss of pay, suspension, demotion or termination.</a:t>
            </a:r>
          </a:p>
        </p:txBody>
      </p:sp>
    </p:spTree>
    <p:extLst>
      <p:ext uri="{BB962C8B-B14F-4D97-AF65-F5344CB8AC3E}">
        <p14:creationId xmlns:p14="http://schemas.microsoft.com/office/powerpoint/2010/main" val="405055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iterate type="lt">
                                    <p:tmPct val="2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2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750"/>
                            </p:stCondLst>
                            <p:childTnLst>
                              <p:par>
                                <p:cTn id="14" presetID="10" presetClass="entr" presetSubtype="0" fill="hold" nodeType="afterEffect">
                                  <p:stCondLst>
                                    <p:cond delay="0"/>
                                  </p:stCondLst>
                                  <p:iterate type="lt">
                                    <p:tmPct val="2000"/>
                                  </p:iterate>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790"/>
                            </p:stCondLst>
                            <p:childTnLst>
                              <p:par>
                                <p:cTn id="18" presetID="10" presetClass="entr" presetSubtype="0" fill="hold" nodeType="afterEffect">
                                  <p:stCondLst>
                                    <p:cond delay="500"/>
                                  </p:stCondLst>
                                  <p:iterate type="lt">
                                    <p:tmPct val="2000"/>
                                  </p:iterate>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2980"/>
                            </p:stCondLst>
                            <p:childTnLst>
                              <p:par>
                                <p:cTn id="22" presetID="10" presetClass="entr" presetSubtype="0" fill="hold" nodeType="afterEffect">
                                  <p:stCondLst>
                                    <p:cond delay="500"/>
                                  </p:stCondLst>
                                  <p:iterate type="lt">
                                    <p:tmPct val="2000"/>
                                  </p:iterate>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4390"/>
                            </p:stCondLst>
                            <p:childTnLst>
                              <p:par>
                                <p:cTn id="26" presetID="10" presetClass="entr" presetSubtype="0" fill="hold" nodeType="afterEffect">
                                  <p:stCondLst>
                                    <p:cond delay="500"/>
                                  </p:stCondLst>
                                  <p:iterate type="lt">
                                    <p:tmPct val="2000"/>
                                  </p:iterate>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Personnel Records, § 24A.7</a:t>
            </a:r>
          </a:p>
        </p:txBody>
      </p:sp>
      <p:sp>
        <p:nvSpPr>
          <p:cNvPr id="3" name="Content Placeholder 2"/>
          <p:cNvSpPr>
            <a:spLocks noGrp="1"/>
          </p:cNvSpPr>
          <p:nvPr>
            <p:ph idx="1"/>
          </p:nvPr>
        </p:nvSpPr>
        <p:spPr>
          <a:xfrm>
            <a:off x="457200" y="1600200"/>
            <a:ext cx="8610600" cy="5105400"/>
          </a:xfrm>
        </p:spPr>
        <p:txBody>
          <a:bodyPr>
            <a:normAutofit/>
          </a:bodyPr>
          <a:lstStyle/>
          <a:p>
            <a:r>
              <a:rPr lang="en-US" dirty="0"/>
              <a:t>Must keep confidential (§24A.7(D)): for current/former employees:</a:t>
            </a:r>
          </a:p>
          <a:p>
            <a:pPr lvl="1">
              <a:spcBef>
                <a:spcPts val="1800"/>
              </a:spcBef>
            </a:pPr>
            <a:r>
              <a:rPr lang="en-US" dirty="0"/>
              <a:t>Home address</a:t>
            </a:r>
          </a:p>
          <a:p>
            <a:pPr lvl="1">
              <a:spcBef>
                <a:spcPts val="1800"/>
              </a:spcBef>
            </a:pPr>
            <a:r>
              <a:rPr lang="en-US" dirty="0"/>
              <a:t>Telephone numbers</a:t>
            </a:r>
          </a:p>
          <a:p>
            <a:pPr lvl="1">
              <a:spcBef>
                <a:spcPts val="1800"/>
              </a:spcBef>
            </a:pPr>
            <a:r>
              <a:rPr lang="en-US" dirty="0"/>
              <a:t>SSN</a:t>
            </a:r>
          </a:p>
          <a:p>
            <a:pPr>
              <a:spcBef>
                <a:spcPts val="2400"/>
              </a:spcBef>
            </a:pPr>
            <a:r>
              <a:rPr lang="en-US" dirty="0"/>
              <a:t>Redaction example: Job Application of </a:t>
            </a:r>
            <a:r>
              <a:rPr lang="en-US" b="1" dirty="0"/>
              <a:t>current</a:t>
            </a:r>
            <a:r>
              <a:rPr lang="en-US" dirty="0"/>
              <a:t> employee:</a:t>
            </a:r>
          </a:p>
          <a:p>
            <a:pPr lvl="1">
              <a:spcBef>
                <a:spcPts val="1800"/>
              </a:spcBef>
            </a:pPr>
            <a:r>
              <a:rPr lang="en-US" dirty="0"/>
              <a:t>Application is open §24A.7(B)(1)</a:t>
            </a:r>
          </a:p>
          <a:p>
            <a:pPr lvl="1">
              <a:spcBef>
                <a:spcPts val="1800"/>
              </a:spcBef>
            </a:pPr>
            <a:r>
              <a:rPr lang="en-US" dirty="0"/>
              <a:t>Home address, phone numbers, and SSN are not §24A.7(D)</a:t>
            </a:r>
          </a:p>
          <a:p>
            <a:pPr lvl="1">
              <a:spcBef>
                <a:spcPts val="1800"/>
              </a:spcBef>
            </a:pPr>
            <a:r>
              <a:rPr lang="en-US" dirty="0"/>
              <a:t>You redact confidential information §24A.5(2)</a:t>
            </a:r>
          </a:p>
        </p:txBody>
      </p:sp>
    </p:spTree>
    <p:extLst>
      <p:ext uri="{BB962C8B-B14F-4D97-AF65-F5344CB8AC3E}">
        <p14:creationId xmlns:p14="http://schemas.microsoft.com/office/powerpoint/2010/main" val="418750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lt">
                                    <p:tmPct val="2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080"/>
                            </p:stCondLst>
                            <p:childTnLst>
                              <p:par>
                                <p:cTn id="9" presetID="10" presetClass="entr" presetSubtype="0" fill="hold" nodeType="afterEffect">
                                  <p:stCondLst>
                                    <p:cond delay="1000"/>
                                  </p:stCondLst>
                                  <p:iterate type="lt">
                                    <p:tmPct val="2000"/>
                                  </p:iterate>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2680"/>
                            </p:stCondLst>
                            <p:childTnLst>
                              <p:par>
                                <p:cTn id="13" presetID="10" presetClass="entr" presetSubtype="0" fill="hold" nodeType="afterEffect">
                                  <p:stCondLst>
                                    <p:cond delay="1000"/>
                                  </p:stCondLst>
                                  <p:iterate type="lt">
                                    <p:tmPct val="2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4330"/>
                            </p:stCondLst>
                            <p:childTnLst>
                              <p:par>
                                <p:cTn id="17" presetID="10" presetClass="entr" presetSubtype="0" fill="hold" nodeType="afterEffect">
                                  <p:stCondLst>
                                    <p:cond delay="1000"/>
                                  </p:stCondLst>
                                  <p:iterate type="lt">
                                    <p:tmPct val="2000"/>
                                  </p:iterate>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iterate type="lt">
                                    <p:tmPct val="2000"/>
                                  </p:iterate>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980"/>
                            </p:stCondLst>
                            <p:childTnLst>
                              <p:par>
                                <p:cTn id="26" presetID="10" presetClass="entr" presetSubtype="0" fill="hold" nodeType="afterEffect">
                                  <p:stCondLst>
                                    <p:cond delay="0"/>
                                  </p:stCondLst>
                                  <p:iterate type="lt">
                                    <p:tmPct val="2000"/>
                                  </p:iterate>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1760"/>
                            </p:stCondLst>
                            <p:childTnLst>
                              <p:par>
                                <p:cTn id="30" presetID="10" presetClass="entr" presetSubtype="0" fill="hold" nodeType="afterEffect">
                                  <p:stCondLst>
                                    <p:cond delay="0"/>
                                  </p:stCondLst>
                                  <p:iterate type="lt">
                                    <p:tmPct val="2000"/>
                                  </p:iterate>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iterate type="lt">
                                    <p:tmPct val="2000"/>
                                  </p:iterate>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Behind the OMA &amp; ORA</a:t>
            </a:r>
          </a:p>
        </p:txBody>
      </p:sp>
      <p:sp>
        <p:nvSpPr>
          <p:cNvPr id="3" name="Content Placeholder 2"/>
          <p:cNvSpPr>
            <a:spLocks noGrp="1"/>
          </p:cNvSpPr>
          <p:nvPr>
            <p:ph idx="1"/>
          </p:nvPr>
        </p:nvSpPr>
        <p:spPr/>
        <p:txBody>
          <a:bodyPr/>
          <a:lstStyle/>
          <a:p>
            <a:pPr marL="0" indent="0">
              <a:buNone/>
            </a:pPr>
            <a:r>
              <a:rPr lang="en-US" dirty="0"/>
              <a:t>OMA and ORA are </a:t>
            </a:r>
            <a:r>
              <a:rPr lang="en-US" i="1" dirty="0"/>
              <a:t>Sunshine</a:t>
            </a:r>
            <a:r>
              <a:rPr lang="en-US" dirty="0"/>
              <a:t> Statutes</a:t>
            </a:r>
          </a:p>
          <a:p>
            <a:pPr>
              <a:spcBef>
                <a:spcPts val="1800"/>
              </a:spcBef>
            </a:pPr>
            <a:r>
              <a:rPr lang="en-US" dirty="0"/>
              <a:t>Shining a light on government</a:t>
            </a:r>
          </a:p>
          <a:p>
            <a:pPr>
              <a:spcBef>
                <a:spcPts val="1800"/>
              </a:spcBef>
            </a:pPr>
            <a:r>
              <a:rPr lang="en-US" dirty="0"/>
              <a:t>Both exist for the benefit of the public</a:t>
            </a:r>
          </a:p>
          <a:p>
            <a:pPr>
              <a:spcBef>
                <a:spcPts val="1800"/>
              </a:spcBef>
            </a:pPr>
            <a:r>
              <a:rPr lang="en-US" dirty="0"/>
              <a:t>We lose every close case</a:t>
            </a:r>
          </a:p>
          <a:p>
            <a:pPr marL="0" indent="0">
              <a:spcBef>
                <a:spcPts val="1800"/>
              </a:spcBef>
              <a:buNone/>
            </a:pPr>
            <a:endParaRPr lang="en-US" dirty="0"/>
          </a:p>
          <a:p>
            <a:pPr marL="0" indent="0">
              <a:spcBef>
                <a:spcPts val="1800"/>
              </a:spcBef>
              <a:buNone/>
            </a:pPr>
            <a:r>
              <a:rPr lang="en-US" dirty="0"/>
              <a:t>OMA: 25 O.S. §§301 to 314</a:t>
            </a:r>
          </a:p>
          <a:p>
            <a:pPr marL="0" indent="0">
              <a:spcBef>
                <a:spcPts val="1800"/>
              </a:spcBef>
              <a:buNone/>
            </a:pPr>
            <a:endParaRPr lang="en-US" dirty="0"/>
          </a:p>
          <a:p>
            <a:pPr marL="0" indent="0">
              <a:spcBef>
                <a:spcPts val="1800"/>
              </a:spcBef>
              <a:buNone/>
            </a:pPr>
            <a:r>
              <a:rPr lang="en-US" dirty="0"/>
              <a:t>ORA: 51 O.S §§24A.1 to 24A.31</a:t>
            </a:r>
          </a:p>
        </p:txBody>
      </p:sp>
    </p:spTree>
    <p:extLst>
      <p:ext uri="{BB962C8B-B14F-4D97-AF65-F5344CB8AC3E}">
        <p14:creationId xmlns:p14="http://schemas.microsoft.com/office/powerpoint/2010/main" val="70631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iterate type="lt">
                                    <p:tmPct val="2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2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740"/>
                            </p:stCondLst>
                            <p:childTnLst>
                              <p:par>
                                <p:cTn id="14" presetID="10" presetClass="entr" presetSubtype="0" fill="hold" nodeType="afterEffect">
                                  <p:stCondLst>
                                    <p:cond delay="500"/>
                                  </p:stCondLst>
                                  <p:iterate type="lt">
                                    <p:tmPct val="2000"/>
                                  </p:iterate>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2000"/>
                                  </p:iterate>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iterate type="lt">
                                    <p:tmPct val="2000"/>
                                  </p:iterate>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par>
                          <p:cTn id="27" fill="hold">
                            <p:stCondLst>
                              <p:cond delay="690"/>
                            </p:stCondLst>
                            <p:childTnLst>
                              <p:par>
                                <p:cTn id="28" presetID="10" presetClass="entr" presetSubtype="0" fill="hold" nodeType="afterEffect">
                                  <p:stCondLst>
                                    <p:cond delay="500"/>
                                  </p:stCondLst>
                                  <p:iterate type="lt">
                                    <p:tmPct val="2000"/>
                                  </p:iterate>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Personnel Records, § 24A.7</a:t>
            </a:r>
          </a:p>
        </p:txBody>
      </p:sp>
      <p:sp>
        <p:nvSpPr>
          <p:cNvPr id="3" name="Content Placeholder 2"/>
          <p:cNvSpPr>
            <a:spLocks noGrp="1"/>
          </p:cNvSpPr>
          <p:nvPr>
            <p:ph idx="1"/>
          </p:nvPr>
        </p:nvSpPr>
        <p:spPr>
          <a:xfrm>
            <a:off x="457200" y="1600200"/>
            <a:ext cx="8229600" cy="5181600"/>
          </a:xfrm>
        </p:spPr>
        <p:txBody>
          <a:bodyPr>
            <a:normAutofit/>
          </a:bodyPr>
          <a:lstStyle/>
          <a:p>
            <a:r>
              <a:rPr lang="en-US" dirty="0"/>
              <a:t>May keep confidential (§24A.7(A)):</a:t>
            </a:r>
          </a:p>
          <a:p>
            <a:pPr lvl="1">
              <a:spcBef>
                <a:spcPts val="1800"/>
              </a:spcBef>
            </a:pPr>
            <a:r>
              <a:rPr lang="en-US" dirty="0"/>
              <a:t>IA files, records reviewed or used in the hiring and promotion process</a:t>
            </a:r>
          </a:p>
          <a:p>
            <a:pPr lvl="1">
              <a:spcBef>
                <a:spcPts val="1800"/>
              </a:spcBef>
            </a:pPr>
            <a:r>
              <a:rPr lang="en-US" dirty="0"/>
              <a:t>Records which, if disclosed, would constitute “a clearly unwarranted invasion of personal privacy” – examples given:</a:t>
            </a:r>
          </a:p>
          <a:p>
            <a:pPr lvl="2">
              <a:spcBef>
                <a:spcPts val="1800"/>
              </a:spcBef>
            </a:pPr>
            <a:r>
              <a:rPr lang="en-US" dirty="0"/>
              <a:t>Employee evaluations</a:t>
            </a:r>
          </a:p>
          <a:p>
            <a:pPr lvl="2">
              <a:spcBef>
                <a:spcPts val="1800"/>
              </a:spcBef>
            </a:pPr>
            <a:r>
              <a:rPr lang="en-US" dirty="0"/>
              <a:t>Payroll deductions</a:t>
            </a:r>
          </a:p>
          <a:p>
            <a:pPr lvl="2">
              <a:spcBef>
                <a:spcPts val="1800"/>
              </a:spcBef>
            </a:pPr>
            <a:r>
              <a:rPr lang="en-US" dirty="0"/>
              <a:t>Applications submitted by persons not hired by the public body</a:t>
            </a:r>
          </a:p>
          <a:p>
            <a:pPr lvl="2">
              <a:spcBef>
                <a:spcPts val="1800"/>
              </a:spcBef>
            </a:pPr>
            <a:r>
              <a:rPr lang="en-US" dirty="0"/>
              <a:t>Birthdates may fall into this category. </a:t>
            </a:r>
            <a:r>
              <a:rPr lang="en-US" i="1" dirty="0"/>
              <a:t>See </a:t>
            </a:r>
            <a:r>
              <a:rPr lang="en-US" u="sng" dirty="0"/>
              <a:t>Okla. Pub. Employees </a:t>
            </a:r>
            <a:r>
              <a:rPr lang="en-US" u="sng" dirty="0" err="1"/>
              <a:t>Ass’n</a:t>
            </a:r>
            <a:r>
              <a:rPr lang="en-US" u="sng" dirty="0"/>
              <a:t> v. State ex rel. Okla. Office of Pers. Mgmt.</a:t>
            </a:r>
            <a:r>
              <a:rPr lang="en-US" dirty="0"/>
              <a:t>, 2011 OK 68, 267 P.3d 838.</a:t>
            </a:r>
          </a:p>
          <a:p>
            <a:pPr lvl="1">
              <a:spcBef>
                <a:spcPts val="1800"/>
              </a:spcBef>
            </a:pPr>
            <a:r>
              <a:rPr lang="en-US" dirty="0"/>
              <a:t>Note: Invasion of privacy not a qualifier on the first class of records.</a:t>
            </a:r>
          </a:p>
        </p:txBody>
      </p:sp>
    </p:spTree>
    <p:extLst>
      <p:ext uri="{BB962C8B-B14F-4D97-AF65-F5344CB8AC3E}">
        <p14:creationId xmlns:p14="http://schemas.microsoft.com/office/powerpoint/2010/main" val="175693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lt">
                                    <p:tmPct val="2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2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2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iterate type="lt">
                                    <p:tmPct val="2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680"/>
                            </p:stCondLst>
                            <p:childTnLst>
                              <p:par>
                                <p:cTn id="24" presetID="10" presetClass="entr" presetSubtype="0" fill="hold" nodeType="afterEffect">
                                  <p:stCondLst>
                                    <p:cond delay="0"/>
                                  </p:stCondLst>
                                  <p:iterate type="lt">
                                    <p:tmPct val="2000"/>
                                  </p:iterate>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par>
                          <p:cTn id="27" fill="hold">
                            <p:stCondLst>
                              <p:cond delay="1340"/>
                            </p:stCondLst>
                            <p:childTnLst>
                              <p:par>
                                <p:cTn id="28" presetID="10" presetClass="entr" presetSubtype="0" fill="hold" nodeType="afterEffect">
                                  <p:stCondLst>
                                    <p:cond delay="0"/>
                                  </p:stCondLst>
                                  <p:iterate type="lt">
                                    <p:tmPct val="2000"/>
                                  </p:iterate>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par>
                          <p:cTn id="31" fill="hold">
                            <p:stCondLst>
                              <p:cond delay="2360"/>
                            </p:stCondLst>
                            <p:childTnLst>
                              <p:par>
                                <p:cTn id="32" presetID="10" presetClass="entr" presetSubtype="0" fill="hold" nodeType="afterEffect">
                                  <p:stCondLst>
                                    <p:cond delay="0"/>
                                  </p:stCondLst>
                                  <p:iterate type="lt">
                                    <p:tmPct val="2000"/>
                                  </p:iterate>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iterate type="lt">
                                    <p:tmPct val="2000"/>
                                  </p:iterate>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Personnel Records, § 24A.7</a:t>
            </a:r>
          </a:p>
        </p:txBody>
      </p:sp>
      <p:sp>
        <p:nvSpPr>
          <p:cNvPr id="3" name="Content Placeholder 2"/>
          <p:cNvSpPr>
            <a:spLocks noGrp="1"/>
          </p:cNvSpPr>
          <p:nvPr>
            <p:ph idx="1"/>
          </p:nvPr>
        </p:nvSpPr>
        <p:spPr>
          <a:xfrm>
            <a:off x="457200" y="1600200"/>
            <a:ext cx="8229600" cy="5181600"/>
          </a:xfrm>
        </p:spPr>
        <p:txBody>
          <a:bodyPr>
            <a:normAutofit/>
          </a:bodyPr>
          <a:lstStyle/>
          <a:p>
            <a:r>
              <a:rPr lang="en-US" dirty="0"/>
              <a:t>Discretionary Personnel Records (§24A.7(A)) – records that “may” be kept confidential:</a:t>
            </a:r>
          </a:p>
          <a:p>
            <a:pPr lvl="1">
              <a:spcBef>
                <a:spcPts val="1800"/>
              </a:spcBef>
            </a:pPr>
            <a:r>
              <a:rPr lang="en-US" dirty="0"/>
              <a:t>No provision like §24A.8(B) requiring/allowing a Court to weigh your reason for withholding vs. public’s right to know.</a:t>
            </a:r>
          </a:p>
          <a:p>
            <a:pPr lvl="1">
              <a:spcBef>
                <a:spcPts val="1800"/>
              </a:spcBef>
            </a:pPr>
            <a:r>
              <a:rPr lang="en-US" dirty="0"/>
              <a:t>Technically a Court Challenge would focus on whether you were correct in finding that §24A.7(A) applied, and not your reasons for withholding it if (A) applied.</a:t>
            </a:r>
          </a:p>
          <a:p>
            <a:pPr lvl="1">
              <a:spcBef>
                <a:spcPts val="1800"/>
              </a:spcBef>
            </a:pPr>
            <a:r>
              <a:rPr lang="en-US" u="sng" dirty="0"/>
              <a:t>Ross v. City of Owasso</a:t>
            </a:r>
            <a:r>
              <a:rPr lang="en-US" dirty="0"/>
              <a:t>, OK. Appellate Case No. 117,321: Court of Civil Appeals held on 4/30/2020 that a District Court can order production of a record that met the criteria for withholding under §24A.7(A). Opinion ordered released for publication (precedential) but has not been published as City has filed a Petition for Certiorari with the Oklahoma Supreme Court, which is still pending.</a:t>
            </a:r>
            <a:endParaRPr lang="en-US" u="sng" dirty="0"/>
          </a:p>
        </p:txBody>
      </p:sp>
    </p:spTree>
    <p:extLst>
      <p:ext uri="{BB962C8B-B14F-4D97-AF65-F5344CB8AC3E}">
        <p14:creationId xmlns:p14="http://schemas.microsoft.com/office/powerpoint/2010/main" val="154477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iterate type="lt">
                                    <p:tmPct val="2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2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2000"/>
                                  </p:iterate>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a:t>
            </a:r>
          </a:p>
        </p:txBody>
      </p:sp>
      <p:sp>
        <p:nvSpPr>
          <p:cNvPr id="3" name="Content Placeholder 2"/>
          <p:cNvSpPr>
            <a:spLocks noGrp="1"/>
          </p:cNvSpPr>
          <p:nvPr>
            <p:ph idx="1"/>
          </p:nvPr>
        </p:nvSpPr>
        <p:spPr/>
        <p:txBody>
          <a:bodyPr>
            <a:normAutofit/>
          </a:bodyPr>
          <a:lstStyle/>
          <a:p>
            <a:r>
              <a:rPr lang="en-US" dirty="0"/>
              <a:t>Any person can request records. §24A.5. Not limited to citizen/resident of the City.</a:t>
            </a:r>
          </a:p>
          <a:p>
            <a:r>
              <a:rPr lang="en-US" dirty="0"/>
              <a:t>Cannot request the reason the person wants the record as a condition of production. 1999 OK AG 55</a:t>
            </a:r>
          </a:p>
          <a:p>
            <a:r>
              <a:rPr lang="en-US" b="1" u="sng" dirty="0"/>
              <a:t>Prompt</a:t>
            </a:r>
            <a:r>
              <a:rPr lang="en-US" dirty="0"/>
              <a:t> and </a:t>
            </a:r>
            <a:r>
              <a:rPr lang="en-US" b="1" u="sng" dirty="0"/>
              <a:t>Reasonable</a:t>
            </a:r>
            <a:r>
              <a:rPr lang="en-US" dirty="0"/>
              <a:t> Access. 24A.5(E).</a:t>
            </a:r>
          </a:p>
          <a:p>
            <a:r>
              <a:rPr lang="en-US" dirty="0"/>
              <a:t>ORA does not establish procedural requirements. §24A.2</a:t>
            </a:r>
          </a:p>
          <a:p>
            <a:r>
              <a:rPr lang="en-US" dirty="0"/>
              <a:t>No procedural protections (notice and opportunity to be heard) for interested party before ORA request is complied with – i.e. there are no procedural protections for interested parties. </a:t>
            </a:r>
            <a:r>
              <a:rPr lang="en-US" u="sng" dirty="0"/>
              <a:t>City of Lawton v. Moore</a:t>
            </a:r>
            <a:r>
              <a:rPr lang="en-US" dirty="0"/>
              <a:t>, 1993 OK 168, 868 P.2d 690.</a:t>
            </a:r>
          </a:p>
        </p:txBody>
      </p:sp>
    </p:spTree>
    <p:extLst>
      <p:ext uri="{BB962C8B-B14F-4D97-AF65-F5344CB8AC3E}">
        <p14:creationId xmlns:p14="http://schemas.microsoft.com/office/powerpoint/2010/main" val="152527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lt">
                                    <p:tmPct val="2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2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2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iterate type="lt">
                                    <p:tmPct val="2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iterate type="lt">
                                    <p:tmPct val="2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a:t>
            </a:r>
          </a:p>
        </p:txBody>
      </p:sp>
      <p:sp>
        <p:nvSpPr>
          <p:cNvPr id="3" name="Content Placeholder 2"/>
          <p:cNvSpPr>
            <a:spLocks noGrp="1"/>
          </p:cNvSpPr>
          <p:nvPr>
            <p:ph idx="1"/>
          </p:nvPr>
        </p:nvSpPr>
        <p:spPr/>
        <p:txBody>
          <a:bodyPr>
            <a:normAutofit lnSpcReduction="10000"/>
          </a:bodyPr>
          <a:lstStyle/>
          <a:p>
            <a:r>
              <a:rPr lang="en-US" dirty="0"/>
              <a:t>Prompt Access?</a:t>
            </a:r>
          </a:p>
          <a:p>
            <a:r>
              <a:rPr lang="en-US" dirty="0"/>
              <a:t>Generally, just the time required to locate and compile the requested records. 1999 OK AG 58. Can only delay as long as it takes to gather records without disrupting your activities. Can’t delay an easy production because you are working on a hard one.</a:t>
            </a:r>
          </a:p>
          <a:p>
            <a:r>
              <a:rPr lang="en-US" b="1" dirty="0"/>
              <a:t>Who</a:t>
            </a:r>
            <a:r>
              <a:rPr lang="en-US" dirty="0"/>
              <a:t>: Public body should designate the person(s) who are authorized to release records. §24A.5(6)</a:t>
            </a:r>
          </a:p>
          <a:p>
            <a:r>
              <a:rPr lang="en-US" b="1" dirty="0"/>
              <a:t>When</a:t>
            </a:r>
            <a:r>
              <a:rPr lang="en-US" dirty="0"/>
              <a:t>: Designated person must be available at all times during regular business hours. §24A.5(6)</a:t>
            </a:r>
          </a:p>
          <a:p>
            <a:r>
              <a:rPr lang="en-US" b="1" dirty="0"/>
              <a:t>Where</a:t>
            </a:r>
            <a:r>
              <a:rPr lang="en-US" dirty="0"/>
              <a:t>: if the City has multiple office locations, records must be maintained / available where those records are located in the ordinary course of business. 2005 OK AG 3.</a:t>
            </a:r>
          </a:p>
        </p:txBody>
      </p:sp>
    </p:spTree>
    <p:extLst>
      <p:ext uri="{BB962C8B-B14F-4D97-AF65-F5344CB8AC3E}">
        <p14:creationId xmlns:p14="http://schemas.microsoft.com/office/powerpoint/2010/main" val="257253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lt">
                                    <p:tmPct val="2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2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2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iterate type="lt">
                                    <p:tmPct val="2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iterate type="lt">
                                    <p:tmPct val="2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a:t>
            </a:r>
          </a:p>
        </p:txBody>
      </p:sp>
      <p:sp>
        <p:nvSpPr>
          <p:cNvPr id="3" name="Content Placeholder 2"/>
          <p:cNvSpPr>
            <a:spLocks noGrp="1"/>
          </p:cNvSpPr>
          <p:nvPr>
            <p:ph idx="1"/>
          </p:nvPr>
        </p:nvSpPr>
        <p:spPr/>
        <p:txBody>
          <a:bodyPr/>
          <a:lstStyle/>
          <a:p>
            <a:r>
              <a:rPr lang="en-US" dirty="0"/>
              <a:t>Reasonable Access?</a:t>
            </a:r>
          </a:p>
          <a:p>
            <a:r>
              <a:rPr lang="en-US" dirty="0"/>
              <a:t>Public body may establish reasonable procedures to prevent excessive disruption of its functions.</a:t>
            </a:r>
          </a:p>
          <a:p>
            <a:r>
              <a:rPr lang="en-US" dirty="0"/>
              <a:t>Large requests: may work out a compliance timetable with requestor.</a:t>
            </a:r>
          </a:p>
          <a:p>
            <a:r>
              <a:rPr lang="en-US" dirty="0"/>
              <a:t>On going requests: no case law, but consensus is that requests for records not yet in existence are not valid requests.</a:t>
            </a:r>
          </a:p>
          <a:p>
            <a:r>
              <a:rPr lang="en-US" dirty="0"/>
              <a:t>May adopt procedures to ensure and protect the integrity and organization of the records.</a:t>
            </a:r>
          </a:p>
        </p:txBody>
      </p:sp>
    </p:spTree>
    <p:extLst>
      <p:ext uri="{BB962C8B-B14F-4D97-AF65-F5344CB8AC3E}">
        <p14:creationId xmlns:p14="http://schemas.microsoft.com/office/powerpoint/2010/main" val="156453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lt">
                                    <p:tmPct val="2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2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2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iterate type="lt">
                                    <p:tmPct val="2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iterate type="lt">
                                    <p:tmPct val="2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iterate type="lt">
                                    <p:tmPct val="0"/>
                                  </p:iterate>
                                  <p:childTnLst>
                                    <p:animEffect transition="out" filter="fade">
                                      <p:cBhvr>
                                        <p:cTn id="31" dur="500"/>
                                        <p:tgtEl>
                                          <p:spTgt spid="3">
                                            <p:txEl>
                                              <p:pRg st="1" end="1"/>
                                            </p:txEl>
                                          </p:spTgt>
                                        </p:tgtEl>
                                      </p:cBhvr>
                                    </p:animEffect>
                                    <p:set>
                                      <p:cBhvr>
                                        <p:cTn id="32" dur="1" fill="hold">
                                          <p:stCondLst>
                                            <p:cond delay="499"/>
                                          </p:stCondLst>
                                        </p:cTn>
                                        <p:tgtEl>
                                          <p:spTgt spid="3">
                                            <p:txEl>
                                              <p:pRg st="1" end="1"/>
                                            </p:txEl>
                                          </p:spTgt>
                                        </p:tgtEl>
                                        <p:attrNameLst>
                                          <p:attrName>style.visibility</p:attrName>
                                        </p:attrNameLst>
                                      </p:cBhvr>
                                      <p:to>
                                        <p:strVal val="hidden"/>
                                      </p:to>
                                    </p:set>
                                  </p:childTnLst>
                                </p:cTn>
                              </p:par>
                              <p:par>
                                <p:cTn id="33" presetID="10" presetClass="exit" presetSubtype="0" fill="hold" nodeType="withEffect">
                                  <p:stCondLst>
                                    <p:cond delay="0"/>
                                  </p:stCondLst>
                                  <p:iterate type="lt">
                                    <p:tmPct val="0"/>
                                  </p:iterate>
                                  <p:childTnLst>
                                    <p:animEffect transition="out" filter="fade">
                                      <p:cBhvr>
                                        <p:cTn id="34" dur="500"/>
                                        <p:tgtEl>
                                          <p:spTgt spid="3">
                                            <p:txEl>
                                              <p:pRg st="2" end="2"/>
                                            </p:txEl>
                                          </p:spTgt>
                                        </p:tgtEl>
                                      </p:cBhvr>
                                    </p:animEffect>
                                    <p:set>
                                      <p:cBhvr>
                                        <p:cTn id="35" dur="1" fill="hold">
                                          <p:stCondLst>
                                            <p:cond delay="499"/>
                                          </p:stCondLst>
                                        </p:cTn>
                                        <p:tgtEl>
                                          <p:spTgt spid="3">
                                            <p:txEl>
                                              <p:pRg st="2" end="2"/>
                                            </p:txEl>
                                          </p:spTgt>
                                        </p:tgtEl>
                                        <p:attrNameLst>
                                          <p:attrName>style.visibility</p:attrName>
                                        </p:attrNameLst>
                                      </p:cBhvr>
                                      <p:to>
                                        <p:strVal val="hidden"/>
                                      </p:to>
                                    </p:set>
                                  </p:childTnLst>
                                </p:cTn>
                              </p:par>
                              <p:par>
                                <p:cTn id="36" presetID="10" presetClass="exit" presetSubtype="0" fill="hold" nodeType="withEffect">
                                  <p:stCondLst>
                                    <p:cond delay="0"/>
                                  </p:stCondLst>
                                  <p:iterate type="lt">
                                    <p:tmPct val="0"/>
                                  </p:iterate>
                                  <p:childTnLst>
                                    <p:animEffect transition="out" filter="fade">
                                      <p:cBhvr>
                                        <p:cTn id="37" dur="500"/>
                                        <p:tgtEl>
                                          <p:spTgt spid="3">
                                            <p:txEl>
                                              <p:pRg st="3" end="3"/>
                                            </p:txEl>
                                          </p:spTgt>
                                        </p:tgtEl>
                                      </p:cBhvr>
                                    </p:animEffect>
                                    <p:set>
                                      <p:cBhvr>
                                        <p:cTn id="38" dur="1" fill="hold">
                                          <p:stCondLst>
                                            <p:cond delay="499"/>
                                          </p:stCondLst>
                                        </p:cTn>
                                        <p:tgtEl>
                                          <p:spTgt spid="3">
                                            <p:txEl>
                                              <p:pRg st="3" end="3"/>
                                            </p:txEl>
                                          </p:spTgt>
                                        </p:tgtEl>
                                        <p:attrNameLst>
                                          <p:attrName>style.visibility</p:attrName>
                                        </p:attrNameLst>
                                      </p:cBhvr>
                                      <p:to>
                                        <p:strVal val="hidden"/>
                                      </p:to>
                                    </p:set>
                                  </p:childTnLst>
                                </p:cTn>
                              </p:par>
                              <p:par>
                                <p:cTn id="39" presetID="10" presetClass="exit" presetSubtype="0" fill="hold" nodeType="withEffect">
                                  <p:stCondLst>
                                    <p:cond delay="0"/>
                                  </p:stCondLst>
                                  <p:iterate type="lt">
                                    <p:tmPct val="0"/>
                                  </p:iterate>
                                  <p:childTnLst>
                                    <p:animEffect transition="out" filter="fade">
                                      <p:cBhvr>
                                        <p:cTn id="40" dur="500"/>
                                        <p:tgtEl>
                                          <p:spTgt spid="3">
                                            <p:txEl>
                                              <p:pRg st="4" end="4"/>
                                            </p:txEl>
                                          </p:spTgt>
                                        </p:tgtEl>
                                      </p:cBhvr>
                                    </p:animEffect>
                                    <p:set>
                                      <p:cBhvr>
                                        <p:cTn id="41"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a:t>
            </a:r>
          </a:p>
        </p:txBody>
      </p:sp>
      <p:sp>
        <p:nvSpPr>
          <p:cNvPr id="3" name="Content Placeholder 2"/>
          <p:cNvSpPr>
            <a:spLocks noGrp="1"/>
          </p:cNvSpPr>
          <p:nvPr>
            <p:ph idx="1"/>
          </p:nvPr>
        </p:nvSpPr>
        <p:spPr/>
        <p:txBody>
          <a:bodyPr>
            <a:normAutofit/>
          </a:bodyPr>
          <a:lstStyle/>
          <a:p>
            <a:r>
              <a:rPr lang="en-US" dirty="0"/>
              <a:t>Reasonable Access?</a:t>
            </a:r>
          </a:p>
          <a:p>
            <a:r>
              <a:rPr lang="en-US" dirty="0"/>
              <a:t>Records stored off site or electronically must be made available at the principal business location. Even if the body contracts with a vendor to provide records online or at another location, those records must still also be made available at the principal business location. 2005 OK AG 3</a:t>
            </a:r>
          </a:p>
          <a:p>
            <a:r>
              <a:rPr lang="en-US" dirty="0"/>
              <a:t>Deleted emails / files: if they can be retrieved through a backup, then they are still subject to production.</a:t>
            </a:r>
          </a:p>
          <a:p>
            <a:r>
              <a:rPr lang="en-US" dirty="0"/>
              <a:t>Originals do not have to be produced if a true and correct copy is available. May also have an agency employee present during inspection. 2006 OK AG 35.</a:t>
            </a:r>
          </a:p>
        </p:txBody>
      </p:sp>
    </p:spTree>
    <p:extLst>
      <p:ext uri="{BB962C8B-B14F-4D97-AF65-F5344CB8AC3E}">
        <p14:creationId xmlns:p14="http://schemas.microsoft.com/office/powerpoint/2010/main" val="404659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lt">
                                    <p:tmPct val="2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2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2000"/>
                                  </p:iterate>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iterate type="lt">
                                    <p:tmPct val="0"/>
                                  </p:iterate>
                                  <p:childTnLst>
                                    <p:animEffect transition="out" filter="fade">
                                      <p:cBhvr>
                                        <p:cTn id="21" dur="500"/>
                                        <p:tgtEl>
                                          <p:spTgt spid="3">
                                            <p:txEl>
                                              <p:pRg st="1" end="1"/>
                                            </p:txEl>
                                          </p:spTgt>
                                        </p:tgtEl>
                                      </p:cBhvr>
                                    </p:animEffect>
                                    <p:set>
                                      <p:cBhvr>
                                        <p:cTn id="22" dur="1" fill="hold">
                                          <p:stCondLst>
                                            <p:cond delay="499"/>
                                          </p:stCondLst>
                                        </p:cTn>
                                        <p:tgtEl>
                                          <p:spTgt spid="3">
                                            <p:txEl>
                                              <p:pRg st="1" end="1"/>
                                            </p:txEl>
                                          </p:spTgt>
                                        </p:tgtEl>
                                        <p:attrNameLst>
                                          <p:attrName>style.visibility</p:attrName>
                                        </p:attrNameLst>
                                      </p:cBhvr>
                                      <p:to>
                                        <p:strVal val="hidden"/>
                                      </p:to>
                                    </p:set>
                                  </p:childTnLst>
                                </p:cTn>
                              </p:par>
                              <p:par>
                                <p:cTn id="23" presetID="10" presetClass="exit" presetSubtype="0" fill="hold" nodeType="withEffect">
                                  <p:stCondLst>
                                    <p:cond delay="0"/>
                                  </p:stCondLst>
                                  <p:iterate type="lt">
                                    <p:tmPct val="0"/>
                                  </p:iterate>
                                  <p:childTnLst>
                                    <p:animEffect transition="out" filter="fade">
                                      <p:cBhvr>
                                        <p:cTn id="24" dur="500"/>
                                        <p:tgtEl>
                                          <p:spTgt spid="3">
                                            <p:txEl>
                                              <p:pRg st="2" end="2"/>
                                            </p:txEl>
                                          </p:spTgt>
                                        </p:tgtEl>
                                      </p:cBhvr>
                                    </p:animEffect>
                                    <p:set>
                                      <p:cBhvr>
                                        <p:cTn id="25" dur="1" fill="hold">
                                          <p:stCondLst>
                                            <p:cond delay="499"/>
                                          </p:stCondLst>
                                        </p:cTn>
                                        <p:tgtEl>
                                          <p:spTgt spid="3">
                                            <p:txEl>
                                              <p:pRg st="2" end="2"/>
                                            </p:txEl>
                                          </p:spTgt>
                                        </p:tgtEl>
                                        <p:attrNameLst>
                                          <p:attrName>style.visibility</p:attrName>
                                        </p:attrNameLst>
                                      </p:cBhvr>
                                      <p:to>
                                        <p:strVal val="hidden"/>
                                      </p:to>
                                    </p:set>
                                  </p:childTnLst>
                                </p:cTn>
                              </p:par>
                              <p:par>
                                <p:cTn id="26" presetID="10" presetClass="exit" presetSubtype="0" fill="hold" nodeType="withEffect">
                                  <p:stCondLst>
                                    <p:cond delay="0"/>
                                  </p:stCondLst>
                                  <p:iterate type="lt">
                                    <p:tmPct val="0"/>
                                  </p:iterate>
                                  <p:childTnLst>
                                    <p:animEffect transition="out" filter="fade">
                                      <p:cBhvr>
                                        <p:cTn id="27" dur="500"/>
                                        <p:tgtEl>
                                          <p:spTgt spid="3">
                                            <p:txEl>
                                              <p:pRg st="3" end="3"/>
                                            </p:txEl>
                                          </p:spTgt>
                                        </p:tgtEl>
                                      </p:cBhvr>
                                    </p:animEffect>
                                    <p:set>
                                      <p:cBhvr>
                                        <p:cTn id="28"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a:t>
            </a:r>
          </a:p>
        </p:txBody>
      </p:sp>
      <p:sp>
        <p:nvSpPr>
          <p:cNvPr id="3" name="Content Placeholder 2"/>
          <p:cNvSpPr>
            <a:spLocks noGrp="1"/>
          </p:cNvSpPr>
          <p:nvPr>
            <p:ph idx="1"/>
          </p:nvPr>
        </p:nvSpPr>
        <p:spPr/>
        <p:txBody>
          <a:bodyPr>
            <a:normAutofit/>
          </a:bodyPr>
          <a:lstStyle/>
          <a:p>
            <a:r>
              <a:rPr lang="en-US" dirty="0"/>
              <a:t>Reasonable Access?</a:t>
            </a:r>
          </a:p>
          <a:p>
            <a:r>
              <a:rPr lang="en-US" dirty="0"/>
              <a:t>Format: no law that requires storage of records in electronic format. </a:t>
            </a:r>
            <a:r>
              <a:rPr lang="en-US" u="sng" dirty="0"/>
              <a:t>Merrill v. OTC</a:t>
            </a:r>
            <a:r>
              <a:rPr lang="en-US" dirty="0"/>
              <a:t>, 1992 OK 53, 831 P.2d 634: not required to convert records to electronic for convenience of requestor.</a:t>
            </a:r>
          </a:p>
          <a:p>
            <a:r>
              <a:rPr lang="en-US" dirty="0"/>
              <a:t>If records are kept in electronic format, then they must be made available in that format.</a:t>
            </a:r>
          </a:p>
          <a:p>
            <a:pPr lvl="1"/>
            <a:r>
              <a:rPr lang="en-US" dirty="0"/>
              <a:t>2001 OK AG 46: if the electronic version contains confidential information and that information cannot be protected and kept confidential if produced in electronic format, then the record may be produced in a format that allows for the confidential information to be redacted.</a:t>
            </a:r>
          </a:p>
        </p:txBody>
      </p:sp>
    </p:spTree>
    <p:extLst>
      <p:ext uri="{BB962C8B-B14F-4D97-AF65-F5344CB8AC3E}">
        <p14:creationId xmlns:p14="http://schemas.microsoft.com/office/powerpoint/2010/main" val="237837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lt">
                                    <p:tmPct val="2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2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2000"/>
                                  </p:iterate>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a:t>
            </a:r>
          </a:p>
        </p:txBody>
      </p:sp>
      <p:sp>
        <p:nvSpPr>
          <p:cNvPr id="3" name="Content Placeholder 2"/>
          <p:cNvSpPr>
            <a:spLocks noGrp="1"/>
          </p:cNvSpPr>
          <p:nvPr>
            <p:ph idx="1"/>
          </p:nvPr>
        </p:nvSpPr>
        <p:spPr/>
        <p:txBody>
          <a:bodyPr>
            <a:normAutofit/>
          </a:bodyPr>
          <a:lstStyle/>
          <a:p>
            <a:r>
              <a:rPr lang="en-US" dirty="0"/>
              <a:t>Record, what record? (What if the record doesn’t exist)</a:t>
            </a:r>
          </a:p>
          <a:p>
            <a:r>
              <a:rPr lang="en-US" dirty="0"/>
              <a:t>Must maintain: financial records. §24A.4.</a:t>
            </a:r>
          </a:p>
          <a:p>
            <a:r>
              <a:rPr lang="en-US" dirty="0"/>
              <a:t>§24A.18 – no additional record keeping requirement.</a:t>
            </a:r>
          </a:p>
          <a:p>
            <a:r>
              <a:rPr lang="en-US" dirty="0"/>
              <a:t>Records may be disposed of as per City policy or ordinance. (have a records retention policy and </a:t>
            </a:r>
            <a:r>
              <a:rPr lang="en-US" u="sng" dirty="0"/>
              <a:t>follow it</a:t>
            </a:r>
            <a:r>
              <a:rPr lang="en-US" dirty="0"/>
              <a:t>).</a:t>
            </a:r>
          </a:p>
          <a:p>
            <a:pPr lvl="1"/>
            <a:r>
              <a:rPr lang="en-US" dirty="0"/>
              <a:t>But see 11 O.S . §22-131 and §22-132 which establish certain time limits before which certain records may be destroyed</a:t>
            </a:r>
          </a:p>
          <a:p>
            <a:r>
              <a:rPr lang="en-US" dirty="0"/>
              <a:t>No requirement to create or compile a record to the requestors satisfaction. </a:t>
            </a:r>
            <a:r>
              <a:rPr lang="en-US" u="sng" dirty="0"/>
              <a:t>Cummings &amp; Assoc. Inc. v. City of Oklahoma City</a:t>
            </a:r>
            <a:r>
              <a:rPr lang="en-US" dirty="0"/>
              <a:t>, 1993 OK 36, 849 P.2d 1087</a:t>
            </a:r>
          </a:p>
        </p:txBody>
      </p:sp>
    </p:spTree>
    <p:extLst>
      <p:ext uri="{BB962C8B-B14F-4D97-AF65-F5344CB8AC3E}">
        <p14:creationId xmlns:p14="http://schemas.microsoft.com/office/powerpoint/2010/main" val="40794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lt">
                                    <p:tmPct val="2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2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2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iterate type="lt">
                                    <p:tmPct val="2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iterate type="lt">
                                    <p:tmPct val="2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iterate type="lt">
                                    <p:tmPct val="2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a:t>
            </a:r>
          </a:p>
        </p:txBody>
      </p:sp>
      <p:sp>
        <p:nvSpPr>
          <p:cNvPr id="3" name="Content Placeholder 2"/>
          <p:cNvSpPr>
            <a:spLocks noGrp="1"/>
          </p:cNvSpPr>
          <p:nvPr>
            <p:ph idx="1"/>
          </p:nvPr>
        </p:nvSpPr>
        <p:spPr/>
        <p:txBody>
          <a:bodyPr>
            <a:normAutofit/>
          </a:bodyPr>
          <a:lstStyle/>
          <a:p>
            <a:r>
              <a:rPr lang="en-US" dirty="0"/>
              <a:t>1999 OK AG 55: may require written request.</a:t>
            </a:r>
          </a:p>
          <a:p>
            <a:r>
              <a:rPr lang="en-US" dirty="0"/>
              <a:t>2006 OK AG 35 – personal copy machines</a:t>
            </a:r>
          </a:p>
          <a:p>
            <a:pPr lvl="1"/>
            <a:r>
              <a:rPr lang="en-US" dirty="0"/>
              <a:t>must allow requestor to use their own copier provided it does not unreasonably disrupt the essential functions of the body or result in defacing or loss of records.</a:t>
            </a:r>
          </a:p>
          <a:p>
            <a:pPr lvl="1"/>
            <a:r>
              <a:rPr lang="en-US" dirty="0"/>
              <a:t>Do not have to provide access to electricity for the copier.</a:t>
            </a:r>
          </a:p>
          <a:p>
            <a:pPr lvl="1"/>
            <a:r>
              <a:rPr lang="en-US" dirty="0"/>
              <a:t>Cannot charge for copies they create on their own machine.</a:t>
            </a:r>
          </a:p>
        </p:txBody>
      </p:sp>
    </p:spTree>
    <p:extLst>
      <p:ext uri="{BB962C8B-B14F-4D97-AF65-F5344CB8AC3E}">
        <p14:creationId xmlns:p14="http://schemas.microsoft.com/office/powerpoint/2010/main" val="365548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lt">
                                    <p:tmPct val="2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2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800"/>
                            </p:stCondLst>
                            <p:childTnLst>
                              <p:par>
                                <p:cTn id="14" presetID="10" presetClass="entr" presetSubtype="0" fill="hold" nodeType="afterEffect">
                                  <p:stCondLst>
                                    <p:cond delay="0"/>
                                  </p:stCondLst>
                                  <p:iterate type="lt">
                                    <p:tmPct val="2000"/>
                                  </p:iterate>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2000"/>
                                  </p:iterate>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iterate type="lt">
                                    <p:tmPct val="2000"/>
                                  </p:iterate>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iterate type="lt">
                                    <p:tmPct val="0"/>
                                  </p:iterate>
                                  <p:childTnLst>
                                    <p:animEffect transition="out" filter="fade">
                                      <p:cBhvr>
                                        <p:cTn id="30" dur="500"/>
                                        <p:tgtEl>
                                          <p:spTgt spid="3">
                                            <p:txEl>
                                              <p:pRg st="0" end="0"/>
                                            </p:txEl>
                                          </p:spTgt>
                                        </p:tgtEl>
                                      </p:cBhvr>
                                    </p:animEffect>
                                    <p:set>
                                      <p:cBhvr>
                                        <p:cTn id="31" dur="1" fill="hold">
                                          <p:stCondLst>
                                            <p:cond delay="499"/>
                                          </p:stCondLst>
                                        </p:cTn>
                                        <p:tgtEl>
                                          <p:spTgt spid="3">
                                            <p:txEl>
                                              <p:pRg st="0" end="0"/>
                                            </p:txEl>
                                          </p:spTgt>
                                        </p:tgtEl>
                                        <p:attrNameLst>
                                          <p:attrName>style.visibility</p:attrName>
                                        </p:attrNameLst>
                                      </p:cBhvr>
                                      <p:to>
                                        <p:strVal val="hidden"/>
                                      </p:to>
                                    </p:set>
                                  </p:childTnLst>
                                </p:cTn>
                              </p:par>
                              <p:par>
                                <p:cTn id="32" presetID="10" presetClass="exit" presetSubtype="0" fill="hold" nodeType="withEffect">
                                  <p:stCondLst>
                                    <p:cond delay="0"/>
                                  </p:stCondLst>
                                  <p:iterate type="lt">
                                    <p:tmPct val="0"/>
                                  </p:iterate>
                                  <p:childTnLst>
                                    <p:animEffect transition="out" filter="fade">
                                      <p:cBhvr>
                                        <p:cTn id="33" dur="500"/>
                                        <p:tgtEl>
                                          <p:spTgt spid="3">
                                            <p:txEl>
                                              <p:pRg st="1" end="1"/>
                                            </p:txEl>
                                          </p:spTgt>
                                        </p:tgtEl>
                                      </p:cBhvr>
                                    </p:animEffect>
                                    <p:set>
                                      <p:cBhvr>
                                        <p:cTn id="34" dur="1" fill="hold">
                                          <p:stCondLst>
                                            <p:cond delay="499"/>
                                          </p:stCondLst>
                                        </p:cTn>
                                        <p:tgtEl>
                                          <p:spTgt spid="3">
                                            <p:txEl>
                                              <p:pRg st="1" end="1"/>
                                            </p:txEl>
                                          </p:spTgt>
                                        </p:tgtEl>
                                        <p:attrNameLst>
                                          <p:attrName>style.visibility</p:attrName>
                                        </p:attrNameLst>
                                      </p:cBhvr>
                                      <p:to>
                                        <p:strVal val="hidden"/>
                                      </p:to>
                                    </p:set>
                                  </p:childTnLst>
                                </p:cTn>
                              </p:par>
                              <p:par>
                                <p:cTn id="35" presetID="10" presetClass="exit" presetSubtype="0" fill="hold" nodeType="withEffect">
                                  <p:stCondLst>
                                    <p:cond delay="0"/>
                                  </p:stCondLst>
                                  <p:iterate type="lt">
                                    <p:tmPct val="0"/>
                                  </p:iterate>
                                  <p:childTnLst>
                                    <p:animEffect transition="out" filter="fade">
                                      <p:cBhvr>
                                        <p:cTn id="36" dur="500"/>
                                        <p:tgtEl>
                                          <p:spTgt spid="3">
                                            <p:txEl>
                                              <p:pRg st="2" end="2"/>
                                            </p:txEl>
                                          </p:spTgt>
                                        </p:tgtEl>
                                      </p:cBhvr>
                                    </p:animEffect>
                                    <p:set>
                                      <p:cBhvr>
                                        <p:cTn id="37" dur="1" fill="hold">
                                          <p:stCondLst>
                                            <p:cond delay="499"/>
                                          </p:stCondLst>
                                        </p:cTn>
                                        <p:tgtEl>
                                          <p:spTgt spid="3">
                                            <p:txEl>
                                              <p:pRg st="2" end="2"/>
                                            </p:txEl>
                                          </p:spTgt>
                                        </p:tgtEl>
                                        <p:attrNameLst>
                                          <p:attrName>style.visibility</p:attrName>
                                        </p:attrNameLst>
                                      </p:cBhvr>
                                      <p:to>
                                        <p:strVal val="hidden"/>
                                      </p:to>
                                    </p:set>
                                  </p:childTnLst>
                                </p:cTn>
                              </p:par>
                              <p:par>
                                <p:cTn id="38" presetID="10" presetClass="exit" presetSubtype="0" fill="hold" nodeType="withEffect">
                                  <p:stCondLst>
                                    <p:cond delay="0"/>
                                  </p:stCondLst>
                                  <p:iterate type="lt">
                                    <p:tmPct val="0"/>
                                  </p:iterate>
                                  <p:childTnLst>
                                    <p:animEffect transition="out" filter="fade">
                                      <p:cBhvr>
                                        <p:cTn id="39" dur="500"/>
                                        <p:tgtEl>
                                          <p:spTgt spid="3">
                                            <p:txEl>
                                              <p:pRg st="3" end="3"/>
                                            </p:txEl>
                                          </p:spTgt>
                                        </p:tgtEl>
                                      </p:cBhvr>
                                    </p:animEffect>
                                    <p:set>
                                      <p:cBhvr>
                                        <p:cTn id="40" dur="1" fill="hold">
                                          <p:stCondLst>
                                            <p:cond delay="499"/>
                                          </p:stCondLst>
                                        </p:cTn>
                                        <p:tgtEl>
                                          <p:spTgt spid="3">
                                            <p:txEl>
                                              <p:pRg st="3" end="3"/>
                                            </p:txEl>
                                          </p:spTgt>
                                        </p:tgtEl>
                                        <p:attrNameLst>
                                          <p:attrName>style.visibility</p:attrName>
                                        </p:attrNameLst>
                                      </p:cBhvr>
                                      <p:to>
                                        <p:strVal val="hidden"/>
                                      </p:to>
                                    </p:set>
                                  </p:childTnLst>
                                </p:cTn>
                              </p:par>
                              <p:par>
                                <p:cTn id="41" presetID="10" presetClass="exit" presetSubtype="0" fill="hold" nodeType="withEffect">
                                  <p:stCondLst>
                                    <p:cond delay="0"/>
                                  </p:stCondLst>
                                  <p:iterate type="lt">
                                    <p:tmPct val="0"/>
                                  </p:iterate>
                                  <p:childTnLst>
                                    <p:animEffect transition="out" filter="fade">
                                      <p:cBhvr>
                                        <p:cTn id="42" dur="500"/>
                                        <p:tgtEl>
                                          <p:spTgt spid="3">
                                            <p:txEl>
                                              <p:pRg st="4" end="4"/>
                                            </p:txEl>
                                          </p:spTgt>
                                        </p:tgtEl>
                                      </p:cBhvr>
                                    </p:animEffect>
                                    <p:set>
                                      <p:cBhvr>
                                        <p:cTn id="43"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a:t>
            </a:r>
          </a:p>
        </p:txBody>
      </p:sp>
      <p:sp>
        <p:nvSpPr>
          <p:cNvPr id="3" name="Content Placeholder 2"/>
          <p:cNvSpPr>
            <a:spLocks noGrp="1"/>
          </p:cNvSpPr>
          <p:nvPr>
            <p:ph idx="1"/>
          </p:nvPr>
        </p:nvSpPr>
        <p:spPr/>
        <p:txBody>
          <a:bodyPr>
            <a:normAutofit/>
          </a:bodyPr>
          <a:lstStyle/>
          <a:p>
            <a:r>
              <a:rPr lang="en-US" dirty="0"/>
              <a:t>Fees (§24A.5(3))</a:t>
            </a:r>
          </a:p>
          <a:p>
            <a:pPr lvl="1"/>
            <a:r>
              <a:rPr lang="en-US" dirty="0"/>
              <a:t>May charge a fee for reasonable, direct costs of copying.</a:t>
            </a:r>
          </a:p>
          <a:p>
            <a:pPr lvl="1"/>
            <a:r>
              <a:rPr lang="en-US" dirty="0"/>
              <a:t>Fee cannot be used for the purpose of discouraging requests</a:t>
            </a:r>
          </a:p>
          <a:p>
            <a:pPr lvl="1"/>
            <a:r>
              <a:rPr lang="en-US" dirty="0"/>
              <a:t>Cap: $0.25 per page for 8½ x 14 or smaller sheets, $1.00 for certified copies.</a:t>
            </a:r>
          </a:p>
          <a:p>
            <a:pPr lvl="1"/>
            <a:r>
              <a:rPr lang="en-US" dirty="0"/>
              <a:t>Must post fee schedule </a:t>
            </a:r>
            <a:r>
              <a:rPr lang="en-US" u="sng" dirty="0"/>
              <a:t>and</a:t>
            </a:r>
            <a:r>
              <a:rPr lang="en-US" dirty="0"/>
              <a:t> file with </a:t>
            </a:r>
            <a:r>
              <a:rPr lang="en-US" u="sng" dirty="0"/>
              <a:t>county</a:t>
            </a:r>
            <a:r>
              <a:rPr lang="en-US" dirty="0"/>
              <a:t> clerk.</a:t>
            </a:r>
          </a:p>
          <a:p>
            <a:pPr lvl="1"/>
            <a:r>
              <a:rPr lang="en-US" dirty="0"/>
              <a:t>Search fee: only for requests for a solely commercial purpose. You may ask if the purpose is commercial (narrow exception to the rule). Exceptions:</a:t>
            </a:r>
          </a:p>
          <a:p>
            <a:pPr lvl="2"/>
            <a:r>
              <a:rPr lang="en-US" dirty="0"/>
              <a:t>Media: may not charge a search fee, and may only charge direct copy cost.</a:t>
            </a:r>
          </a:p>
          <a:p>
            <a:pPr lvl="2"/>
            <a:r>
              <a:rPr lang="en-US" dirty="0"/>
              <a:t>Public Interest: media, scholars, authors, taxpayers, etc. i.e. to determine that those entrusted with the affairs of the public are honestly, faithfully and competently performing their duty. 1988 OK AG 35.</a:t>
            </a:r>
          </a:p>
        </p:txBody>
      </p:sp>
    </p:spTree>
    <p:extLst>
      <p:ext uri="{BB962C8B-B14F-4D97-AF65-F5344CB8AC3E}">
        <p14:creationId xmlns:p14="http://schemas.microsoft.com/office/powerpoint/2010/main" val="71207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lt">
                                    <p:tmPct val="2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640"/>
                            </p:stCondLst>
                            <p:childTnLst>
                              <p:par>
                                <p:cTn id="9" presetID="10" presetClass="entr" presetSubtype="0" fill="hold" nodeType="afterEffect">
                                  <p:stCondLst>
                                    <p:cond delay="0"/>
                                  </p:stCondLst>
                                  <p:iterate type="lt">
                                    <p:tmPct val="2000"/>
                                  </p:iterate>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2000"/>
                                  </p:iterate>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2000"/>
                                  </p:iterate>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iterate type="lt">
                                    <p:tmPct val="2000"/>
                                  </p:iterate>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iterate type="lt">
                                    <p:tmPct val="2000"/>
                                  </p:iterate>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iterate type="lt">
                                    <p:tmPct val="2000"/>
                                  </p:iterate>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iterate type="lt">
                                    <p:tmPct val="2000"/>
                                  </p:iterate>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OMA 101</a:t>
            </a:r>
          </a:p>
        </p:txBody>
      </p:sp>
      <p:sp>
        <p:nvSpPr>
          <p:cNvPr id="3" name="Content Placeholder 2"/>
          <p:cNvSpPr>
            <a:spLocks noGrp="1"/>
          </p:cNvSpPr>
          <p:nvPr>
            <p:ph idx="1"/>
          </p:nvPr>
        </p:nvSpPr>
        <p:spPr>
          <a:xfrm>
            <a:off x="457200" y="1600200"/>
            <a:ext cx="8580268" cy="5181600"/>
          </a:xfrm>
        </p:spPr>
        <p:txBody>
          <a:bodyPr>
            <a:normAutofit/>
          </a:bodyPr>
          <a:lstStyle/>
          <a:p>
            <a:r>
              <a:rPr lang="en-US" dirty="0"/>
              <a:t>"Public body“:</a:t>
            </a:r>
          </a:p>
          <a:p>
            <a:pPr lvl="1">
              <a:spcBef>
                <a:spcPts val="1200"/>
              </a:spcBef>
            </a:pPr>
            <a:r>
              <a:rPr lang="en-US" dirty="0"/>
              <a:t>Governing body of municipality and it’s public trusts. Also includes planning/zoning commissions and boards of adjustment.</a:t>
            </a:r>
          </a:p>
          <a:p>
            <a:pPr lvl="1">
              <a:spcBef>
                <a:spcPts val="1800"/>
              </a:spcBef>
            </a:pPr>
            <a:r>
              <a:rPr lang="en-US" dirty="0"/>
              <a:t>Does not include meetings of administrative staff or groups performing purely administrative or ministerial tasks.</a:t>
            </a:r>
          </a:p>
          <a:p>
            <a:pPr lvl="1">
              <a:spcBef>
                <a:spcPts val="1800"/>
              </a:spcBef>
            </a:pPr>
            <a:r>
              <a:rPr lang="en-US" dirty="0"/>
              <a:t>Committees: applies if the committee exercises actual or </a:t>
            </a:r>
            <a:r>
              <a:rPr lang="en-US" i="1" dirty="0"/>
              <a:t>de facto</a:t>
            </a:r>
            <a:r>
              <a:rPr lang="en-US" dirty="0"/>
              <a:t> decision making authority of the public body.</a:t>
            </a:r>
          </a:p>
          <a:p>
            <a:pPr>
              <a:spcBef>
                <a:spcPts val="2400"/>
              </a:spcBef>
            </a:pPr>
            <a:r>
              <a:rPr lang="en-US" dirty="0"/>
              <a:t>“Meeting”: </a:t>
            </a:r>
          </a:p>
          <a:p>
            <a:pPr lvl="1">
              <a:spcBef>
                <a:spcPts val="1200"/>
              </a:spcBef>
            </a:pPr>
            <a:r>
              <a:rPr lang="en-US" dirty="0"/>
              <a:t>The conduct of business of a public body by a majority of its members;</a:t>
            </a:r>
          </a:p>
          <a:p>
            <a:pPr lvl="1">
              <a:spcBef>
                <a:spcPts val="1200"/>
              </a:spcBef>
            </a:pPr>
            <a:r>
              <a:rPr lang="en-US" dirty="0"/>
              <a:t>Does not include informal gatherings of a majority of the members when no business of the public body is discussed;</a:t>
            </a:r>
          </a:p>
        </p:txBody>
      </p:sp>
    </p:spTree>
    <p:extLst>
      <p:ext uri="{BB962C8B-B14F-4D97-AF65-F5344CB8AC3E}">
        <p14:creationId xmlns:p14="http://schemas.microsoft.com/office/powerpoint/2010/main" val="398882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iterate type="lt">
                                    <p:tmPct val="2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120"/>
                            </p:stCondLst>
                            <p:childTnLst>
                              <p:par>
                                <p:cTn id="9" presetID="10" presetClass="entr" presetSubtype="0" fill="hold" nodeType="afterEffect">
                                  <p:stCondLst>
                                    <p:cond delay="500"/>
                                  </p:stCondLst>
                                  <p:iterate type="lt">
                                    <p:tmPct val="2000"/>
                                  </p:iterate>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3180"/>
                            </p:stCondLst>
                            <p:childTnLst>
                              <p:par>
                                <p:cTn id="13" presetID="10" presetClass="entr" presetSubtype="0" fill="hold" nodeType="afterEffect">
                                  <p:stCondLst>
                                    <p:cond delay="500"/>
                                  </p:stCondLst>
                                  <p:iterate type="lt">
                                    <p:tmPct val="2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5170"/>
                            </p:stCondLst>
                            <p:childTnLst>
                              <p:par>
                                <p:cTn id="17" presetID="10" presetClass="entr" presetSubtype="0" fill="hold" nodeType="afterEffect">
                                  <p:stCondLst>
                                    <p:cond delay="500"/>
                                  </p:stCondLst>
                                  <p:iterate type="lt">
                                    <p:tmPct val="2000"/>
                                  </p:iterate>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iterate type="lt">
                                    <p:tmPct val="2000"/>
                                  </p:iterate>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590"/>
                            </p:stCondLst>
                            <p:childTnLst>
                              <p:par>
                                <p:cTn id="26" presetID="10" presetClass="entr" presetSubtype="0" fill="hold" nodeType="afterEffect">
                                  <p:stCondLst>
                                    <p:cond delay="500"/>
                                  </p:stCondLst>
                                  <p:iterate type="lt">
                                    <p:tmPct val="2000"/>
                                  </p:iterate>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2150"/>
                            </p:stCondLst>
                            <p:childTnLst>
                              <p:par>
                                <p:cTn id="30" presetID="10" presetClass="entr" presetSubtype="0" fill="hold" nodeType="afterEffect">
                                  <p:stCondLst>
                                    <p:cond delay="500"/>
                                  </p:stCondLst>
                                  <p:iterate type="lt">
                                    <p:tmPct val="2000"/>
                                  </p:iterate>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OMA 101</a:t>
            </a:r>
          </a:p>
        </p:txBody>
      </p:sp>
      <p:sp>
        <p:nvSpPr>
          <p:cNvPr id="3" name="Content Placeholder 2"/>
          <p:cNvSpPr>
            <a:spLocks noGrp="1"/>
          </p:cNvSpPr>
          <p:nvPr>
            <p:ph idx="1"/>
          </p:nvPr>
        </p:nvSpPr>
        <p:spPr>
          <a:xfrm>
            <a:off x="457200" y="1600200"/>
            <a:ext cx="8580268" cy="5181600"/>
          </a:xfrm>
        </p:spPr>
        <p:txBody>
          <a:bodyPr>
            <a:normAutofit/>
          </a:bodyPr>
          <a:lstStyle/>
          <a:p>
            <a:r>
              <a:rPr lang="en-US" dirty="0"/>
              <a:t>"Public body“:</a:t>
            </a:r>
          </a:p>
          <a:p>
            <a:pPr lvl="1">
              <a:spcBef>
                <a:spcPts val="1200"/>
              </a:spcBef>
            </a:pPr>
            <a:r>
              <a:rPr lang="en-US" dirty="0"/>
              <a:t>Governing body of municipality and it’s public trusts. Also includes planning/zoning commissions and boards of adjustment.</a:t>
            </a:r>
          </a:p>
          <a:p>
            <a:pPr lvl="1">
              <a:spcBef>
                <a:spcPts val="1800"/>
              </a:spcBef>
            </a:pPr>
            <a:r>
              <a:rPr lang="en-US" dirty="0"/>
              <a:t>Does not include meetings of administrative staff or groups performing purely administrative or ministerial tasks.</a:t>
            </a:r>
          </a:p>
          <a:p>
            <a:pPr lvl="1">
              <a:spcBef>
                <a:spcPts val="1800"/>
              </a:spcBef>
            </a:pPr>
            <a:r>
              <a:rPr lang="en-US" dirty="0"/>
              <a:t>Committees: applies if the committee exercises actual or </a:t>
            </a:r>
            <a:r>
              <a:rPr lang="en-US" i="1" dirty="0"/>
              <a:t>de facto</a:t>
            </a:r>
            <a:r>
              <a:rPr lang="en-US" dirty="0"/>
              <a:t> decision making authority of the public body.</a:t>
            </a:r>
          </a:p>
          <a:p>
            <a:pPr>
              <a:spcBef>
                <a:spcPts val="2400"/>
              </a:spcBef>
            </a:pPr>
            <a:r>
              <a:rPr lang="en-US" dirty="0"/>
              <a:t>“Meeting”: </a:t>
            </a:r>
          </a:p>
          <a:p>
            <a:pPr lvl="1">
              <a:spcBef>
                <a:spcPts val="1200"/>
              </a:spcBef>
            </a:pPr>
            <a:r>
              <a:rPr lang="en-US" dirty="0"/>
              <a:t>No meeting without a Majority;</a:t>
            </a:r>
          </a:p>
          <a:p>
            <a:pPr lvl="1">
              <a:spcBef>
                <a:spcPts val="1200"/>
              </a:spcBef>
            </a:pPr>
            <a:r>
              <a:rPr lang="en-US" dirty="0"/>
              <a:t>Entire decision-making process (deliberation, decision and formal action) must be conducted in public; this includes informational briefings a majority attend;</a:t>
            </a:r>
          </a:p>
        </p:txBody>
      </p:sp>
    </p:spTree>
    <p:extLst>
      <p:ext uri="{BB962C8B-B14F-4D97-AF65-F5344CB8AC3E}">
        <p14:creationId xmlns:p14="http://schemas.microsoft.com/office/powerpoint/2010/main" val="331692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iterate type="lt">
                                    <p:tmPct val="2000"/>
                                  </p:iterate>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2000"/>
                                  </p:iterate>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OMA 101</a:t>
            </a:r>
          </a:p>
        </p:txBody>
      </p:sp>
      <p:sp>
        <p:nvSpPr>
          <p:cNvPr id="3" name="Content Placeholder 2"/>
          <p:cNvSpPr>
            <a:spLocks noGrp="1"/>
          </p:cNvSpPr>
          <p:nvPr>
            <p:ph idx="1"/>
          </p:nvPr>
        </p:nvSpPr>
        <p:spPr>
          <a:xfrm>
            <a:off x="457200" y="1600200"/>
            <a:ext cx="8580268" cy="5181600"/>
          </a:xfrm>
        </p:spPr>
        <p:txBody>
          <a:bodyPr>
            <a:normAutofit/>
          </a:bodyPr>
          <a:lstStyle/>
          <a:p>
            <a:r>
              <a:rPr lang="en-US" dirty="0"/>
              <a:t>Types of Meetings</a:t>
            </a:r>
          </a:p>
          <a:p>
            <a:pPr lvl="1">
              <a:spcBef>
                <a:spcPts val="1200"/>
              </a:spcBef>
            </a:pPr>
            <a:r>
              <a:rPr lang="en-US" b="1" dirty="0"/>
              <a:t>Regular</a:t>
            </a:r>
          </a:p>
          <a:p>
            <a:pPr lvl="1">
              <a:spcBef>
                <a:spcPts val="1200"/>
              </a:spcBef>
            </a:pPr>
            <a:r>
              <a:rPr lang="en-US" b="1" dirty="0"/>
              <a:t>Special</a:t>
            </a:r>
          </a:p>
          <a:p>
            <a:pPr lvl="1">
              <a:spcBef>
                <a:spcPts val="1200"/>
              </a:spcBef>
            </a:pPr>
            <a:r>
              <a:rPr lang="en-US" b="1" dirty="0"/>
              <a:t>Emergency</a:t>
            </a:r>
            <a:r>
              <a:rPr lang="en-US" dirty="0"/>
              <a:t>: meeting called for the purpose of dealing with an emergency. Emergency is a situation involving [1] injury to persons or [2] injury and damage to public or personal property or [3] immediate financial loss when the time requirements for public notice of a special meeting would make such procedure impractical and increase the likelihood of injury or damage or immediate financial loss.</a:t>
            </a:r>
          </a:p>
          <a:p>
            <a:pPr lvl="1">
              <a:spcBef>
                <a:spcPts val="1200"/>
              </a:spcBef>
            </a:pPr>
            <a:r>
              <a:rPr lang="en-US" b="1" dirty="0"/>
              <a:t>Continued</a:t>
            </a:r>
            <a:r>
              <a:rPr lang="en-US" dirty="0"/>
              <a:t> / </a:t>
            </a:r>
            <a:r>
              <a:rPr lang="en-US" b="1" dirty="0"/>
              <a:t>Reconvened</a:t>
            </a:r>
            <a:r>
              <a:rPr lang="en-US" dirty="0"/>
              <a:t>: the continuation of a Regular or Special Meeting. Limited to agenda for original meeting. Must announce the date/time/location for the Continued/Reconvened meeting at the original Regular or Special meeting.</a:t>
            </a:r>
          </a:p>
        </p:txBody>
      </p:sp>
    </p:spTree>
    <p:extLst>
      <p:ext uri="{BB962C8B-B14F-4D97-AF65-F5344CB8AC3E}">
        <p14:creationId xmlns:p14="http://schemas.microsoft.com/office/powerpoint/2010/main" val="156289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iterate type="lt">
                                    <p:tmPct val="2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140"/>
                            </p:stCondLst>
                            <p:childTnLst>
                              <p:par>
                                <p:cTn id="9" presetID="10" presetClass="entr" presetSubtype="0" fill="hold" nodeType="afterEffect">
                                  <p:stCondLst>
                                    <p:cond delay="500"/>
                                  </p:stCondLst>
                                  <p:iterate type="lt">
                                    <p:tmPct val="2000"/>
                                  </p:iterate>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2200"/>
                            </p:stCondLst>
                            <p:childTnLst>
                              <p:par>
                                <p:cTn id="13" presetID="10" presetClass="entr" presetSubtype="0" fill="hold" nodeType="afterEffect">
                                  <p:stCondLst>
                                    <p:cond delay="500"/>
                                  </p:stCondLst>
                                  <p:iterate type="lt">
                                    <p:tmPct val="2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iterate type="lt">
                                    <p:tmPct val="2000"/>
                                  </p:iterate>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iterate type="lt">
                                    <p:tmPct val="2000"/>
                                  </p:iterate>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OMA 101</a:t>
            </a:r>
          </a:p>
        </p:txBody>
      </p:sp>
      <p:sp>
        <p:nvSpPr>
          <p:cNvPr id="3" name="Content Placeholder 2"/>
          <p:cNvSpPr>
            <a:spLocks noGrp="1"/>
          </p:cNvSpPr>
          <p:nvPr>
            <p:ph idx="1"/>
          </p:nvPr>
        </p:nvSpPr>
        <p:spPr>
          <a:xfrm>
            <a:off x="457200" y="1600200"/>
            <a:ext cx="8580268" cy="5181600"/>
          </a:xfrm>
        </p:spPr>
        <p:txBody>
          <a:bodyPr>
            <a:normAutofit/>
          </a:bodyPr>
          <a:lstStyle/>
          <a:p>
            <a:r>
              <a:rPr lang="en-US" dirty="0"/>
              <a:t>Notice to Public: 	When/Where &amp; What</a:t>
            </a:r>
          </a:p>
          <a:p>
            <a:pPr>
              <a:spcBef>
                <a:spcPts val="1800"/>
              </a:spcBef>
            </a:pPr>
            <a:r>
              <a:rPr lang="en-US" dirty="0"/>
              <a:t>When/Where:	Date, Time and Location of Meeting</a:t>
            </a:r>
          </a:p>
          <a:p>
            <a:pPr lvl="1">
              <a:spcBef>
                <a:spcPts val="1800"/>
              </a:spcBef>
            </a:pPr>
            <a:r>
              <a:rPr lang="en-US" b="1" dirty="0"/>
              <a:t>To</a:t>
            </a:r>
            <a:r>
              <a:rPr lang="en-US" dirty="0"/>
              <a:t>:		Clerk of the Body (usually City Clerk)</a:t>
            </a:r>
          </a:p>
          <a:p>
            <a:pPr lvl="1">
              <a:spcBef>
                <a:spcPts val="1800"/>
              </a:spcBef>
            </a:pPr>
            <a:r>
              <a:rPr lang="en-US" b="1" dirty="0"/>
              <a:t>Regular</a:t>
            </a:r>
            <a:r>
              <a:rPr lang="en-US" dirty="0"/>
              <a:t>: 	By December 15 for next year’s meetings.</a:t>
            </a:r>
          </a:p>
          <a:p>
            <a:pPr lvl="1">
              <a:spcBef>
                <a:spcPts val="1200"/>
              </a:spcBef>
            </a:pPr>
            <a:r>
              <a:rPr lang="en-US" b="1" dirty="0"/>
              <a:t>Regular</a:t>
            </a:r>
            <a:r>
              <a:rPr lang="en-US" dirty="0"/>
              <a:t>: 	10 Days advance notice of any change.</a:t>
            </a:r>
          </a:p>
          <a:p>
            <a:pPr lvl="1">
              <a:spcBef>
                <a:spcPts val="1800"/>
              </a:spcBef>
            </a:pPr>
            <a:r>
              <a:rPr lang="en-US" b="1" dirty="0"/>
              <a:t>Special</a:t>
            </a:r>
            <a:r>
              <a:rPr lang="en-US" dirty="0"/>
              <a:t>: 	48 Hours before meeting.</a:t>
            </a:r>
          </a:p>
          <a:p>
            <a:pPr>
              <a:spcBef>
                <a:spcPts val="1200"/>
              </a:spcBef>
            </a:pPr>
            <a:r>
              <a:rPr lang="en-US" dirty="0"/>
              <a:t>What:		Agenda Posting</a:t>
            </a:r>
          </a:p>
          <a:p>
            <a:pPr lvl="1">
              <a:spcBef>
                <a:spcPts val="1800"/>
              </a:spcBef>
            </a:pPr>
            <a:r>
              <a:rPr lang="en-US" dirty="0"/>
              <a:t>Agenda must be posted 24 hours in advance, excluding weekends and holidays.</a:t>
            </a:r>
          </a:p>
        </p:txBody>
      </p:sp>
    </p:spTree>
    <p:extLst>
      <p:ext uri="{BB962C8B-B14F-4D97-AF65-F5344CB8AC3E}">
        <p14:creationId xmlns:p14="http://schemas.microsoft.com/office/powerpoint/2010/main" val="322613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iterate type="lt">
                                    <p:tmPct val="2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2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890"/>
                            </p:stCondLst>
                            <p:childTnLst>
                              <p:par>
                                <p:cTn id="14" presetID="10" presetClass="entr" presetSubtype="0" fill="hold" nodeType="afterEffect">
                                  <p:stCondLst>
                                    <p:cond delay="500"/>
                                  </p:stCondLst>
                                  <p:iterate type="lt">
                                    <p:tmPct val="2000"/>
                                  </p:iterate>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2000"/>
                                  </p:iterate>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910"/>
                            </p:stCondLst>
                            <p:childTnLst>
                              <p:par>
                                <p:cTn id="23" presetID="10" presetClass="entr" presetSubtype="0" fill="hold" nodeType="afterEffect">
                                  <p:stCondLst>
                                    <p:cond delay="500"/>
                                  </p:stCondLst>
                                  <p:iterate type="lt">
                                    <p:tmPct val="2000"/>
                                  </p:iterate>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iterate type="lt">
                                    <p:tmPct val="2000"/>
                                  </p:iterate>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iterate type="lt">
                                    <p:tmPct val="2000"/>
                                  </p:iterate>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670"/>
                            </p:stCondLst>
                            <p:childTnLst>
                              <p:par>
                                <p:cTn id="37" presetID="10" presetClass="entr" presetSubtype="0" fill="hold" nodeType="afterEffect">
                                  <p:stCondLst>
                                    <p:cond delay="500"/>
                                  </p:stCondLst>
                                  <p:iterate type="lt">
                                    <p:tmPct val="2000"/>
                                  </p:iterate>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OMA 101</a:t>
            </a:r>
          </a:p>
        </p:txBody>
      </p:sp>
      <p:sp>
        <p:nvSpPr>
          <p:cNvPr id="3" name="Content Placeholder 2"/>
          <p:cNvSpPr>
            <a:spLocks noGrp="1"/>
          </p:cNvSpPr>
          <p:nvPr>
            <p:ph idx="1"/>
          </p:nvPr>
        </p:nvSpPr>
        <p:spPr>
          <a:xfrm>
            <a:off x="457200" y="1600200"/>
            <a:ext cx="8580268" cy="5181600"/>
          </a:xfrm>
        </p:spPr>
        <p:txBody>
          <a:bodyPr>
            <a:normAutofit/>
          </a:bodyPr>
          <a:lstStyle/>
          <a:p>
            <a:r>
              <a:rPr lang="en-US" dirty="0"/>
              <a:t>Agenda Requirements</a:t>
            </a:r>
          </a:p>
          <a:p>
            <a:pPr lvl="1">
              <a:spcBef>
                <a:spcPts val="1800"/>
              </a:spcBef>
            </a:pPr>
            <a:r>
              <a:rPr lang="en-US" dirty="0"/>
              <a:t>Post 1) prominent place at City Hall </a:t>
            </a:r>
            <a:r>
              <a:rPr lang="en-US" u="sng" dirty="0"/>
              <a:t>or</a:t>
            </a:r>
            <a:r>
              <a:rPr lang="en-US" dirty="0"/>
              <a:t> 2) on your website</a:t>
            </a:r>
          </a:p>
          <a:p>
            <a:pPr lvl="1">
              <a:spcBef>
                <a:spcPts val="1800"/>
              </a:spcBef>
            </a:pPr>
            <a:r>
              <a:rPr lang="en-US" dirty="0"/>
              <a:t>Must send to citizens who’ve asked to receive copies in advance (free). Can send by email.</a:t>
            </a:r>
          </a:p>
          <a:p>
            <a:pPr lvl="1">
              <a:spcBef>
                <a:spcPts val="2400"/>
              </a:spcBef>
            </a:pPr>
            <a:r>
              <a:rPr lang="en-US" dirty="0"/>
              <a:t>Must state all items of business to be transacted in “plain language, directly stating the purpose of the meeting … [and] the language used should be simple, direct and comprehensible to a person of ordinary education and intelligence.”  </a:t>
            </a:r>
            <a:r>
              <a:rPr lang="en-US" u="sng" dirty="0"/>
              <a:t>Andrews v. Independent School District No.29 of Cleveland County</a:t>
            </a:r>
            <a:r>
              <a:rPr lang="en-US" dirty="0"/>
              <a:t>, 1987 OK 40, 737 P.2d 929</a:t>
            </a:r>
          </a:p>
          <a:p>
            <a:pPr lvl="1">
              <a:spcBef>
                <a:spcPts val="2400"/>
              </a:spcBef>
            </a:pPr>
            <a:r>
              <a:rPr lang="en-US" dirty="0"/>
              <a:t>Cannot be “deceptively vague and likely to mislead.” </a:t>
            </a:r>
            <a:r>
              <a:rPr lang="en-US" u="sng" dirty="0"/>
              <a:t>Excise Board of Greer County v. Rogers</a:t>
            </a:r>
            <a:r>
              <a:rPr lang="en-US" dirty="0"/>
              <a:t>, 1984 OK 95, 701 P.2d 754</a:t>
            </a:r>
          </a:p>
        </p:txBody>
      </p:sp>
    </p:spTree>
    <p:extLst>
      <p:ext uri="{BB962C8B-B14F-4D97-AF65-F5344CB8AC3E}">
        <p14:creationId xmlns:p14="http://schemas.microsoft.com/office/powerpoint/2010/main" val="10419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iterate type="lt">
                                    <p:tmPct val="2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170"/>
                            </p:stCondLst>
                            <p:childTnLst>
                              <p:par>
                                <p:cTn id="9" presetID="10" presetClass="entr" presetSubtype="0" fill="hold" nodeType="afterEffect">
                                  <p:stCondLst>
                                    <p:cond delay="500"/>
                                  </p:stCondLst>
                                  <p:iterate type="lt">
                                    <p:tmPct val="2000"/>
                                  </p:iterate>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2630"/>
                            </p:stCondLst>
                            <p:childTnLst>
                              <p:par>
                                <p:cTn id="13" presetID="10" presetClass="entr" presetSubtype="0" fill="hold" nodeType="afterEffect">
                                  <p:stCondLst>
                                    <p:cond delay="500"/>
                                  </p:stCondLst>
                                  <p:iterate type="lt">
                                    <p:tmPct val="2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iterate type="lt">
                                    <p:tmPct val="2000"/>
                                  </p:iterate>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3240"/>
                            </p:stCondLst>
                            <p:childTnLst>
                              <p:par>
                                <p:cTn id="22" presetID="10" presetClass="entr" presetSubtype="0" fill="hold" nodeType="afterEffect">
                                  <p:stCondLst>
                                    <p:cond delay="500"/>
                                  </p:stCondLst>
                                  <p:iterate type="lt">
                                    <p:tmPct val="2000"/>
                                  </p:iterate>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4206</TotalTime>
  <Words>4830</Words>
  <Application>Microsoft Office PowerPoint</Application>
  <PresentationFormat>On-screen Show (4:3)</PresentationFormat>
  <Paragraphs>364</Paragraphs>
  <Slides>49</Slides>
  <Notes>49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49</vt:i4>
      </vt:variant>
    </vt:vector>
  </HeadingPairs>
  <TitlesOfParts>
    <vt:vector size="52" baseType="lpstr">
      <vt:lpstr>Arial</vt:lpstr>
      <vt:lpstr>Calibri</vt:lpstr>
      <vt:lpstr>Clarity</vt:lpstr>
      <vt:lpstr>Oklahoma Open Meeting Act &amp; Open Records Act For Police Chiefs &amp; Command Staff</vt:lpstr>
      <vt:lpstr>Policy Behind the OMA</vt:lpstr>
      <vt:lpstr>Policy Behind the ORA</vt:lpstr>
      <vt:lpstr>Policy Behind the OMA &amp; ORA</vt:lpstr>
      <vt:lpstr>OMA 101</vt:lpstr>
      <vt:lpstr>OMA 101</vt:lpstr>
      <vt:lpstr>OMA 101</vt:lpstr>
      <vt:lpstr>OMA 101</vt:lpstr>
      <vt:lpstr>OMA 101</vt:lpstr>
      <vt:lpstr>OMA 101</vt:lpstr>
      <vt:lpstr>OMA 101</vt:lpstr>
      <vt:lpstr>OMA 101</vt:lpstr>
      <vt:lpstr>OMA 101</vt:lpstr>
      <vt:lpstr>OMA 101</vt:lpstr>
      <vt:lpstr>OMA 101</vt:lpstr>
      <vt:lpstr>OMA 101</vt:lpstr>
      <vt:lpstr>OMA 101</vt:lpstr>
      <vt:lpstr>ORA 101</vt:lpstr>
      <vt:lpstr>ORA 101</vt:lpstr>
      <vt:lpstr>ORA 101</vt:lpstr>
      <vt:lpstr>ORA 101</vt:lpstr>
      <vt:lpstr>ORA 101</vt:lpstr>
      <vt:lpstr>ORA 101</vt:lpstr>
      <vt:lpstr>ORA 101</vt:lpstr>
      <vt:lpstr>ORA 101</vt:lpstr>
      <vt:lpstr>ORA 101</vt:lpstr>
      <vt:lpstr>ORA 101</vt:lpstr>
      <vt:lpstr>ORA 101</vt:lpstr>
      <vt:lpstr>ORA 101</vt:lpstr>
      <vt:lpstr>Law Enforcement Records, §24A.8</vt:lpstr>
      <vt:lpstr>Law Enforcement Records, §24A.8</vt:lpstr>
      <vt:lpstr>Law Enforcement Records, §24A.8</vt:lpstr>
      <vt:lpstr>Law Enforcement Records, §24A.8</vt:lpstr>
      <vt:lpstr>Law Enforcement Records, §24A.8</vt:lpstr>
      <vt:lpstr>Law Enforcement Records, §24A.8</vt:lpstr>
      <vt:lpstr>Law Enforcement Records, §24A.8</vt:lpstr>
      <vt:lpstr>Law Enforcement Records, §24A.8</vt:lpstr>
      <vt:lpstr>Personnel Records, §24A.7</vt:lpstr>
      <vt:lpstr>Personnel Records, § 24A.7</vt:lpstr>
      <vt:lpstr>Personnel Records, § 24A.7</vt:lpstr>
      <vt:lpstr>Personnel Records, § 24A.7</vt:lpstr>
      <vt:lpstr>Process</vt:lpstr>
      <vt:lpstr>Process</vt:lpstr>
      <vt:lpstr>Process</vt:lpstr>
      <vt:lpstr>Process</vt:lpstr>
      <vt:lpstr>Process</vt:lpstr>
      <vt:lpstr>Process</vt:lpstr>
      <vt:lpstr>Process</vt:lpstr>
      <vt:lpstr>Process</vt:lpstr>
    </vt:vector>
  </TitlesOfParts>
  <Company>Oklahoma Municipal Assurance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Oklahoma Open Records Act For Police Chiefs</dc:title>
  <dc:creator>Matt Love</dc:creator>
  <cp:lastModifiedBy>Matt Love</cp:lastModifiedBy>
  <cp:revision>129</cp:revision>
  <cp:lastPrinted>2019-04-09T12:43:41Z</cp:lastPrinted>
  <dcterms:created xsi:type="dcterms:W3CDTF">2014-09-15T19:20:05Z</dcterms:created>
  <dcterms:modified xsi:type="dcterms:W3CDTF">2020-10-20T13:42:37Z</dcterms:modified>
</cp:coreProperties>
</file>